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34E5-57B1-4F81-BEB6-C07AFA049CE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51A9-9898-441D-BE56-877A99410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612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34E5-57B1-4F81-BEB6-C07AFA049CE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51A9-9898-441D-BE56-877A99410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20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34E5-57B1-4F81-BEB6-C07AFA049CE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51A9-9898-441D-BE56-877A99410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03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34E5-57B1-4F81-BEB6-C07AFA049CE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51A9-9898-441D-BE56-877A99410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200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34E5-57B1-4F81-BEB6-C07AFA049CE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51A9-9898-441D-BE56-877A99410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868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34E5-57B1-4F81-BEB6-C07AFA049CE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51A9-9898-441D-BE56-877A99410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262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34E5-57B1-4F81-BEB6-C07AFA049CE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51A9-9898-441D-BE56-877A99410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404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34E5-57B1-4F81-BEB6-C07AFA049CE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51A9-9898-441D-BE56-877A99410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388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34E5-57B1-4F81-BEB6-C07AFA049CE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51A9-9898-441D-BE56-877A99410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717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34E5-57B1-4F81-BEB6-C07AFA049CE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51A9-9898-441D-BE56-877A99410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236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34E5-57B1-4F81-BEB6-C07AFA049CE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51A9-9898-441D-BE56-877A99410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13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834E5-57B1-4F81-BEB6-C07AFA049CE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A51A9-9898-441D-BE56-877A99410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419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3715" y="1401097"/>
            <a:ext cx="9144000" cy="3215148"/>
          </a:xfrm>
          <a:gradFill flip="none" rotWithShape="1">
            <a:gsLst>
              <a:gs pos="3600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Гармония по общему цветовому тону и насыщенности </a:t>
            </a:r>
            <a:br>
              <a:rPr lang="ru-RU" b="1" dirty="0" smtClean="0"/>
            </a:br>
            <a:r>
              <a:rPr lang="ru-RU" b="1" dirty="0" smtClean="0"/>
              <a:t>(на ненасыщенных цветах)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02775" y="5062128"/>
            <a:ext cx="9144000" cy="1655762"/>
          </a:xfrm>
        </p:spPr>
        <p:txBody>
          <a:bodyPr/>
          <a:lstStyle/>
          <a:p>
            <a:r>
              <a:rPr lang="ru-RU" dirty="0" smtClean="0"/>
              <a:t>7 класс </a:t>
            </a:r>
          </a:p>
          <a:p>
            <a:r>
              <a:rPr lang="ru-RU" dirty="0" smtClean="0"/>
              <a:t>20.10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4265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4b046c4ae498b2c8650a76a6db539a27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83" y="663029"/>
            <a:ext cx="5490088" cy="549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52013" y="3408073"/>
            <a:ext cx="378764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Это пример! Мы рисуем розетку - яблоко</a:t>
            </a:r>
            <a:endParaRPr lang="ru-RU" sz="2400" dirty="0">
              <a:solidFill>
                <a:srgbClr val="C00000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 flipV="1">
            <a:off x="5545393" y="3893574"/>
            <a:ext cx="1622323" cy="14749"/>
          </a:xfrm>
          <a:prstGeom prst="straightConnector1">
            <a:avLst/>
          </a:prstGeom>
          <a:ln w="666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01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68361" y="1563695"/>
            <a:ext cx="994041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	Фотографии </a:t>
            </a:r>
            <a:r>
              <a:rPr lang="ru-RU" sz="2800" dirty="0"/>
              <a:t>выполненного задания </a:t>
            </a:r>
            <a:r>
              <a:rPr lang="ru-RU" sz="2800" dirty="0" smtClean="0"/>
              <a:t>(</a:t>
            </a:r>
            <a:r>
              <a:rPr lang="ru-RU" sz="2800" b="1" dirty="0" smtClean="0">
                <a:solidFill>
                  <a:srgbClr val="C00000"/>
                </a:solidFill>
              </a:rPr>
              <a:t>построение </a:t>
            </a:r>
            <a:r>
              <a:rPr lang="ru-RU" sz="2800" b="1" dirty="0">
                <a:solidFill>
                  <a:srgbClr val="C00000"/>
                </a:solidFill>
              </a:rPr>
              <a:t>натюрморта</a:t>
            </a:r>
            <a:r>
              <a:rPr lang="ru-RU" sz="2800" dirty="0"/>
              <a:t>) </a:t>
            </a:r>
            <a:r>
              <a:rPr lang="ru-RU" sz="2800" dirty="0">
                <a:solidFill>
                  <a:srgbClr val="C00000"/>
                </a:solidFill>
              </a:rPr>
              <a:t>скидывать в день занятия </a:t>
            </a:r>
            <a:r>
              <a:rPr lang="ru-RU" sz="2800" dirty="0" smtClean="0">
                <a:solidFill>
                  <a:srgbClr val="C00000"/>
                </a:solidFill>
              </a:rPr>
              <a:t>20.10 </a:t>
            </a:r>
            <a:r>
              <a:rPr lang="ru-RU" sz="2800" dirty="0">
                <a:solidFill>
                  <a:srgbClr val="C00000"/>
                </a:solidFill>
              </a:rPr>
              <a:t>до 18:45 </a:t>
            </a:r>
            <a:r>
              <a:rPr lang="ru-RU" sz="2800" dirty="0"/>
              <a:t>на </a:t>
            </a:r>
            <a:r>
              <a:rPr lang="en-US" sz="2800" dirty="0"/>
              <a:t>WhatsApp </a:t>
            </a:r>
            <a:r>
              <a:rPr lang="ru-RU" sz="2800" dirty="0"/>
              <a:t>по номеру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89827359078. </a:t>
            </a:r>
          </a:p>
          <a:p>
            <a:pPr algn="just"/>
            <a:r>
              <a:rPr lang="ru-RU" sz="2800" dirty="0"/>
              <a:t>	Не стесняйтесь задавать вопросы при возникновении трудностей</a:t>
            </a:r>
          </a:p>
          <a:p>
            <a:pPr algn="just"/>
            <a:r>
              <a:rPr lang="ru-RU" sz="2800" dirty="0"/>
              <a:t>	</a:t>
            </a:r>
            <a:r>
              <a:rPr lang="ru-RU" sz="2800" dirty="0">
                <a:solidFill>
                  <a:srgbClr val="C00000"/>
                </a:solidFill>
              </a:rPr>
              <a:t>Работу в цвете начнем на следующем занятии </a:t>
            </a:r>
          </a:p>
        </p:txBody>
      </p:sp>
    </p:spTree>
    <p:extLst>
      <p:ext uri="{BB962C8B-B14F-4D97-AF65-F5344CB8AC3E}">
        <p14:creationId xmlns:p14="http://schemas.microsoft.com/office/powerpoint/2010/main" val="4052333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458" y="286078"/>
            <a:ext cx="11503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	Гармония </a:t>
            </a:r>
            <a:r>
              <a:rPr lang="ru-RU" sz="2400" dirty="0" smtClean="0"/>
              <a:t>в изобразительном искусстве - это уравновешенность </a:t>
            </a:r>
            <a:r>
              <a:rPr lang="ru-RU" sz="2400" dirty="0"/>
              <a:t>особой красоты, согласованность частей изображения, форм, линий и цветовых пятен.</a:t>
            </a:r>
          </a:p>
          <a:p>
            <a:pPr algn="just"/>
            <a:r>
              <a:rPr lang="ru-RU" sz="2400" dirty="0"/>
              <a:t>	</a:t>
            </a:r>
            <a:endParaRPr lang="ru-RU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http://i.mycdn.me/i?r=AzEPZsRbOZEKgBhR0XGMT1RklWYv1JVsprgWA55w8N0NXaaKTM5SRkZCeTgDn6uOy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697" y="2713701"/>
            <a:ext cx="6206328" cy="396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3458" y="1110525"/>
            <a:ext cx="113710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	Движущая </a:t>
            </a:r>
            <a:r>
              <a:rPr lang="ru-RU" sz="2400" dirty="0"/>
              <a:t>сила гармонии – это столкновение противоположностей и их единство. 	</a:t>
            </a:r>
          </a:p>
          <a:p>
            <a:pPr algn="just"/>
            <a:r>
              <a:rPr lang="ru-RU" sz="2400" dirty="0"/>
              <a:t>	</a:t>
            </a:r>
            <a:r>
              <a:rPr lang="ru-RU" sz="2400" b="1" dirty="0"/>
              <a:t>Цветовая гармония</a:t>
            </a:r>
            <a:r>
              <a:rPr lang="ru-RU" sz="2400" dirty="0"/>
              <a:t> — важнейшее средство художественной выразительности в живописи наряду с композицией, рисунком, перспективой, светотенью, фактурой и </a:t>
            </a:r>
            <a:r>
              <a:rPr lang="ru-RU" sz="2400" dirty="0" smtClean="0"/>
              <a:t>т.д.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89880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3459" y="775590"/>
            <a:ext cx="857372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	</a:t>
            </a:r>
            <a:r>
              <a:rPr lang="ru-RU" sz="2000" b="1" dirty="0" smtClean="0"/>
              <a:t>Цветовой тон </a:t>
            </a:r>
            <a:r>
              <a:rPr lang="ru-RU" sz="2000" dirty="0" smtClean="0"/>
              <a:t>- это соответствие цвета одному из спектральных цветов на цветовом круге. </a:t>
            </a:r>
          </a:p>
          <a:p>
            <a:pPr algn="just"/>
            <a:r>
              <a:rPr lang="ru-RU" sz="2000" dirty="0" smtClean="0"/>
              <a:t>При работе с натуры художнику приходится одновременно с определением общего </a:t>
            </a:r>
            <a:r>
              <a:rPr lang="ru-RU" sz="2000" i="1" dirty="0" smtClean="0"/>
              <a:t>светлотного тона </a:t>
            </a:r>
            <a:r>
              <a:rPr lang="ru-RU" sz="2000" dirty="0" smtClean="0"/>
              <a:t>(общей освещенности) определять и общий цветовой тон. </a:t>
            </a:r>
            <a:endParaRPr lang="ru-RU" sz="2000" dirty="0"/>
          </a:p>
        </p:txBody>
      </p:sp>
      <p:pic>
        <p:nvPicPr>
          <p:cNvPr id="3" name="Picture 2" descr="https://im0-tub-ru.yandex.net/i?id=507307f47a4c234238fe6014411346a1&amp;n=13&amp;exp=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5000" y1="9688" x2="9063" y2="24688"/>
                        <a14:foregroundMark x1="15313" y1="81250" x2="45938" y2="96250"/>
                        <a14:foregroundMark x1="33750" y1="95313" x2="42813" y2="97813"/>
                        <a14:foregroundMark x1="44688" y1="97813" x2="45313" y2="82188"/>
                        <a14:foregroundMark x1="9063" y1="26250" x2="2813" y2="37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175" y="1034207"/>
            <a:ext cx="2745197" cy="2745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3459" y="2304646"/>
            <a:ext cx="85737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	Если первое производится сравнительно легко, то второе — труднее. Чем внимательнее художник всматривается в натуру, тем труднее ему решить задачу определения общего цветового топа. Необходимо применять прием мгновенного взгляда. Ощущение при мгновенном взгляде лучше всего показывает, какой цветовой тон в натуре является основным, доминирующим.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3459" y="4169898"/>
            <a:ext cx="113189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	Часто употребляемыми являются выражения: «картина написана в теплых тонах», «картина написана в холодных тонах». Но это очень общее и неопределенное высказывание. Необходимо общий цветовой тон назвать более конкретно, уподобить его одному из цветовых тонов, например, цветового круга В. М. </a:t>
            </a:r>
            <a:r>
              <a:rPr lang="ru-RU" sz="2000" dirty="0" err="1" smtClean="0"/>
              <a:t>Шугаева</a:t>
            </a:r>
            <a:r>
              <a:rPr lang="ru-RU" sz="2000" dirty="0" smtClean="0"/>
              <a:t>, состоящего из 16 цветов. Тогда можно говорить о картине более определенно: картина построена на желтом, на желто-оранжевом или красном цвете. Преобладание в картине синего и дает ей общий синий цветовой тон.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16060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1780" y="821902"/>
            <a:ext cx="114054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	</a:t>
            </a:r>
            <a:r>
              <a:rPr lang="ru-RU" sz="2400" b="1" dirty="0" smtClean="0"/>
              <a:t>Насыщенность</a:t>
            </a:r>
            <a:r>
              <a:rPr lang="ru-RU" sz="2400" dirty="0" smtClean="0"/>
              <a:t> </a:t>
            </a:r>
            <a:r>
              <a:rPr lang="ru-RU" sz="2400" dirty="0"/>
              <a:t>- одна из трёх основных характеристик цвета в живописи и </a:t>
            </a:r>
            <a:r>
              <a:rPr lang="ru-RU" sz="2400" dirty="0" err="1"/>
              <a:t>цветоведении</a:t>
            </a:r>
            <a:r>
              <a:rPr lang="ru-RU" sz="2400" dirty="0"/>
              <a:t> (теории цвета), вместе с цветовым тоном и светлотой. Это степень отличия </a:t>
            </a:r>
            <a:r>
              <a:rPr lang="ru-RU" sz="2400" i="1" dirty="0"/>
              <a:t>хроматического</a:t>
            </a:r>
            <a:r>
              <a:rPr lang="ru-RU" sz="2400" dirty="0"/>
              <a:t> (цветного, принадлежащего цветовому спектру) цвета от равного ему по светлоте </a:t>
            </a:r>
            <a:r>
              <a:rPr lang="ru-RU" sz="2400" i="1" dirty="0"/>
              <a:t>ахроматического</a:t>
            </a:r>
            <a:r>
              <a:rPr lang="ru-RU" sz="2400" dirty="0"/>
              <a:t> (бесцветного серого). Также в живописи насыщенность, в редких случаях, называют </a:t>
            </a:r>
            <a:r>
              <a:rPr lang="ru-RU" sz="2400" i="1" dirty="0"/>
              <a:t>замутнённостью</a:t>
            </a:r>
            <a:r>
              <a:rPr lang="ru-RU" sz="2400" dirty="0"/>
              <a:t> цвета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dirty="0"/>
              <a:t>	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8677" t="35383" r="40516" b="29536"/>
          <a:stretch/>
        </p:blipFill>
        <p:spPr>
          <a:xfrm>
            <a:off x="334297" y="2942304"/>
            <a:ext cx="5309419" cy="256621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91199" y="2815440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i="1" dirty="0"/>
              <a:t>Чистые цвета называют насыщенными; сложные, замутнённые - малонасыщенными</a:t>
            </a:r>
            <a:r>
              <a:rPr lang="ru-RU" sz="2400" dirty="0"/>
              <a:t>. Насыщенность характеризуется </a:t>
            </a:r>
            <a:r>
              <a:rPr lang="ru-RU" sz="2400" i="1" dirty="0"/>
              <a:t>интенсивностью</a:t>
            </a:r>
            <a:r>
              <a:rPr lang="ru-RU" sz="2400" dirty="0"/>
              <a:t> цвета.</a:t>
            </a:r>
          </a:p>
          <a:p>
            <a:pPr algn="just"/>
            <a:r>
              <a:rPr lang="ru-RU" sz="2400" dirty="0"/>
              <a:t>	Самое гармоничное живописное изображение выстраивается на сочетании насыщенных и разной степени малонасыщенных цветов.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4297" y="5857119"/>
            <a:ext cx="114054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	</a:t>
            </a:r>
            <a:r>
              <a:rPr lang="ru-RU" sz="2400" dirty="0" smtClean="0"/>
              <a:t>Сегодня мы будем начинать работу с натюрмортом, гармоничном по общему цветовому тону и ненасыщенности цветов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65980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2167" y="855407"/>
            <a:ext cx="1100229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Задание: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ru-RU" sz="2800" dirty="0" smtClean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 smtClean="0"/>
              <a:t>Написать натюрморт </a:t>
            </a:r>
            <a:r>
              <a:rPr lang="ru-RU" sz="2800" dirty="0"/>
              <a:t> </a:t>
            </a:r>
            <a:r>
              <a:rPr lang="ru-RU" sz="2800" dirty="0" smtClean="0"/>
              <a:t>в различных техниках акварели со сложной по цвету драпировкой с введением гипса </a:t>
            </a:r>
            <a:r>
              <a:rPr lang="ru-RU" sz="2800" dirty="0" smtClean="0"/>
              <a:t>(</a:t>
            </a:r>
            <a:r>
              <a:rPr lang="ru-RU" sz="2800" b="1" dirty="0" smtClean="0">
                <a:solidFill>
                  <a:srgbClr val="C00000"/>
                </a:solidFill>
              </a:rPr>
              <a:t>постановка </a:t>
            </a:r>
            <a:r>
              <a:rPr lang="ru-RU" sz="2800" b="1" dirty="0" smtClean="0">
                <a:solidFill>
                  <a:srgbClr val="C00000"/>
                </a:solidFill>
              </a:rPr>
              <a:t>на фото на следующем слайде</a:t>
            </a:r>
            <a:r>
              <a:rPr lang="ru-RU" sz="2800" dirty="0" smtClean="0"/>
              <a:t>).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 smtClean="0"/>
              <a:t>Материалы: акварель, формат А2, кисти, баночка с водой, палитра. </a:t>
            </a:r>
            <a:endParaRPr lang="ru-RU" sz="28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 smtClean="0"/>
              <a:t>Работа с натюрмортом будет вестись по данным этапам: 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rgbClr val="C00000"/>
                </a:solidFill>
              </a:rPr>
              <a:t>20.10</a:t>
            </a:r>
            <a:r>
              <a:rPr lang="ru-RU" sz="2800" dirty="0" smtClean="0">
                <a:solidFill>
                  <a:srgbClr val="C00000"/>
                </a:solidFill>
              </a:rPr>
              <a:t>. </a:t>
            </a:r>
            <a:r>
              <a:rPr lang="ru-RU" sz="2800" dirty="0" smtClean="0">
                <a:solidFill>
                  <a:srgbClr val="C00000"/>
                </a:solidFill>
              </a:rPr>
              <a:t>– построение</a:t>
            </a:r>
            <a:r>
              <a:rPr lang="ru-RU" sz="2800" dirty="0" smtClean="0">
                <a:solidFill>
                  <a:srgbClr val="C00000"/>
                </a:solidFill>
              </a:rPr>
              <a:t>; 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ru-RU" sz="2800" dirty="0" smtClean="0"/>
              <a:t>27.10</a:t>
            </a:r>
            <a:r>
              <a:rPr lang="ru-RU" sz="2800" dirty="0" smtClean="0"/>
              <a:t>. – основная работа в цвете; 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ru-RU" sz="2800" dirty="0" smtClean="0"/>
              <a:t>03.11</a:t>
            </a:r>
            <a:r>
              <a:rPr lang="ru-RU" sz="2800" dirty="0" smtClean="0"/>
              <a:t>. – завершение работы в цвете, детализирование.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1224770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892" y="737418"/>
            <a:ext cx="8163432" cy="58993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56155" y="191729"/>
            <a:ext cx="6002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Натурная постановка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722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219" y="265471"/>
            <a:ext cx="117544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Сегодня мы выполняем </a:t>
            </a:r>
            <a:r>
              <a:rPr lang="ru-RU" sz="2400" b="1" dirty="0" smtClean="0">
                <a:solidFill>
                  <a:srgbClr val="C00000"/>
                </a:solidFill>
              </a:rPr>
              <a:t>построение натюрморта </a:t>
            </a:r>
            <a:r>
              <a:rPr lang="ru-RU" sz="2400" b="1" dirty="0" smtClean="0"/>
              <a:t>по следующим шагам: </a:t>
            </a:r>
          </a:p>
          <a:p>
            <a:pPr algn="just"/>
            <a:r>
              <a:rPr lang="ru-RU" sz="2400" b="1" dirty="0" smtClean="0"/>
              <a:t>Шаг 1. </a:t>
            </a:r>
            <a:r>
              <a:rPr lang="ru-RU" sz="2400" dirty="0" smtClean="0"/>
              <a:t>Подбираем расположение формата – вертикальный или горизонтальный. </a:t>
            </a:r>
            <a:endParaRPr lang="ru-RU" sz="2400" dirty="0"/>
          </a:p>
          <a:p>
            <a:pPr algn="just"/>
            <a:r>
              <a:rPr lang="ru-RU" sz="2400" b="1" dirty="0" smtClean="0"/>
              <a:t>Шаг 2. </a:t>
            </a:r>
            <a:r>
              <a:rPr lang="ru-RU" sz="2400" dirty="0" smtClean="0"/>
              <a:t>Легкими линиями намечаем расположение всех предметов в формате, так чтобы композиция была построена верно (не смещена вниз или вверх, вправо или влево, чтобы вместились все предметы).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2003" y="2538777"/>
            <a:ext cx="281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139109" y="6270430"/>
            <a:ext cx="281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59322" y="2557447"/>
            <a:ext cx="220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3499" y="6299043"/>
            <a:ext cx="281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79763" y="3631867"/>
            <a:ext cx="68061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/>
              <a:t>Слишком крупно.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Слишком мелко  смещено вверх и в угол.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Смещено вниз и в угол. 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Верная компоновка. </a:t>
            </a:r>
          </a:p>
        </p:txBody>
      </p:sp>
      <p:pic>
        <p:nvPicPr>
          <p:cNvPr id="8" name="Picture 63"/>
          <p:cNvPicPr/>
          <p:nvPr/>
        </p:nvPicPr>
        <p:blipFill>
          <a:blip r:embed="rId2"/>
          <a:stretch>
            <a:fillRect/>
          </a:stretch>
        </p:blipFill>
        <p:spPr>
          <a:xfrm>
            <a:off x="1015981" y="2481628"/>
            <a:ext cx="3995460" cy="4158373"/>
          </a:xfrm>
          <a:prstGeom prst="rect">
            <a:avLst/>
          </a:prstGeom>
        </p:spPr>
      </p:pic>
      <p:sp>
        <p:nvSpPr>
          <p:cNvPr id="9" name="Shape 64"/>
          <p:cNvSpPr/>
          <p:nvPr/>
        </p:nvSpPr>
        <p:spPr>
          <a:xfrm>
            <a:off x="1158174" y="2742113"/>
            <a:ext cx="1630977" cy="1462062"/>
          </a:xfrm>
          <a:custGeom>
            <a:avLst/>
            <a:gdLst/>
            <a:ahLst/>
            <a:cxnLst/>
            <a:rect l="0" t="0" r="0" b="0"/>
            <a:pathLst>
              <a:path w="1322705" h="1267841">
                <a:moveTo>
                  <a:pt x="0" y="0"/>
                </a:moveTo>
                <a:lnTo>
                  <a:pt x="1322705" y="1267841"/>
                </a:lnTo>
              </a:path>
            </a:pathLst>
          </a:custGeom>
          <a:ln w="38100" cap="flat">
            <a:round/>
          </a:ln>
        </p:spPr>
        <p:style>
          <a:lnRef idx="1">
            <a:srgbClr val="FF0000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ru-RU"/>
          </a:p>
        </p:txBody>
      </p:sp>
      <p:sp>
        <p:nvSpPr>
          <p:cNvPr id="10" name="Shape 65"/>
          <p:cNvSpPr/>
          <p:nvPr/>
        </p:nvSpPr>
        <p:spPr>
          <a:xfrm>
            <a:off x="3198878" y="2660863"/>
            <a:ext cx="1585563" cy="1599144"/>
          </a:xfrm>
          <a:custGeom>
            <a:avLst/>
            <a:gdLst/>
            <a:ahLst/>
            <a:cxnLst/>
            <a:rect l="0" t="0" r="0" b="0"/>
            <a:pathLst>
              <a:path w="1285875" h="1386713">
                <a:moveTo>
                  <a:pt x="0" y="0"/>
                </a:moveTo>
                <a:lnTo>
                  <a:pt x="1285875" y="1386713"/>
                </a:lnTo>
              </a:path>
            </a:pathLst>
          </a:custGeom>
          <a:ln w="38100" cap="flat">
            <a:round/>
          </a:ln>
        </p:spPr>
        <p:style>
          <a:lnRef idx="1">
            <a:srgbClr val="FF0000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ru-RU"/>
          </a:p>
        </p:txBody>
      </p:sp>
      <p:sp>
        <p:nvSpPr>
          <p:cNvPr id="11" name="Shape 66"/>
          <p:cNvSpPr/>
          <p:nvPr/>
        </p:nvSpPr>
        <p:spPr>
          <a:xfrm>
            <a:off x="1199394" y="5019683"/>
            <a:ext cx="1585563" cy="1279360"/>
          </a:xfrm>
          <a:custGeom>
            <a:avLst/>
            <a:gdLst/>
            <a:ahLst/>
            <a:cxnLst/>
            <a:rect l="0" t="0" r="0" b="0"/>
            <a:pathLst>
              <a:path w="1285875" h="1109409">
                <a:moveTo>
                  <a:pt x="0" y="0"/>
                </a:moveTo>
                <a:lnTo>
                  <a:pt x="1285875" y="1109409"/>
                </a:lnTo>
              </a:path>
            </a:pathLst>
          </a:custGeom>
          <a:ln w="38100" cap="flat">
            <a:round/>
          </a:ln>
        </p:spPr>
        <p:style>
          <a:lnRef idx="1">
            <a:srgbClr val="FF0000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ru-RU"/>
          </a:p>
        </p:txBody>
      </p:sp>
      <p:sp>
        <p:nvSpPr>
          <p:cNvPr id="12" name="Shape 67"/>
          <p:cNvSpPr/>
          <p:nvPr/>
        </p:nvSpPr>
        <p:spPr>
          <a:xfrm>
            <a:off x="4657128" y="6145380"/>
            <a:ext cx="249932" cy="373168"/>
          </a:xfrm>
          <a:custGeom>
            <a:avLst/>
            <a:gdLst/>
            <a:ahLst/>
            <a:cxnLst/>
            <a:rect l="0" t="0" r="0" b="0"/>
            <a:pathLst>
              <a:path w="202692" h="323596">
                <a:moveTo>
                  <a:pt x="0" y="0"/>
                </a:moveTo>
                <a:cubicBezTo>
                  <a:pt x="4572" y="19558"/>
                  <a:pt x="16383" y="74676"/>
                  <a:pt x="24384" y="87503"/>
                </a:cubicBezTo>
                <a:lnTo>
                  <a:pt x="40513" y="113665"/>
                </a:lnTo>
                <a:cubicBezTo>
                  <a:pt x="43307" y="125349"/>
                  <a:pt x="45593" y="137160"/>
                  <a:pt x="48641" y="148717"/>
                </a:cubicBezTo>
                <a:cubicBezTo>
                  <a:pt x="51054" y="157607"/>
                  <a:pt x="54737" y="165989"/>
                  <a:pt x="56769" y="174879"/>
                </a:cubicBezTo>
                <a:cubicBezTo>
                  <a:pt x="60071" y="189357"/>
                  <a:pt x="61849" y="204089"/>
                  <a:pt x="64897" y="218694"/>
                </a:cubicBezTo>
                <a:cubicBezTo>
                  <a:pt x="67310" y="230378"/>
                  <a:pt x="71120" y="241808"/>
                  <a:pt x="73025" y="253619"/>
                </a:cubicBezTo>
                <a:cubicBezTo>
                  <a:pt x="76581" y="276860"/>
                  <a:pt x="78359" y="300228"/>
                  <a:pt x="81026" y="323596"/>
                </a:cubicBezTo>
                <a:cubicBezTo>
                  <a:pt x="112268" y="273177"/>
                  <a:pt x="85217" y="321818"/>
                  <a:pt x="105410" y="271145"/>
                </a:cubicBezTo>
                <a:cubicBezTo>
                  <a:pt x="110236" y="259080"/>
                  <a:pt x="116840" y="248158"/>
                  <a:pt x="121666" y="236093"/>
                </a:cubicBezTo>
                <a:cubicBezTo>
                  <a:pt x="124968" y="227711"/>
                  <a:pt x="125857" y="218186"/>
                  <a:pt x="129794" y="209931"/>
                </a:cubicBezTo>
                <a:cubicBezTo>
                  <a:pt x="134112" y="200533"/>
                  <a:pt x="141605" y="193040"/>
                  <a:pt x="145923" y="183642"/>
                </a:cubicBezTo>
                <a:cubicBezTo>
                  <a:pt x="149733" y="175387"/>
                  <a:pt x="148717" y="164592"/>
                  <a:pt x="154051" y="157480"/>
                </a:cubicBezTo>
                <a:cubicBezTo>
                  <a:pt x="160147" y="149225"/>
                  <a:pt x="170307" y="145796"/>
                  <a:pt x="178435" y="139953"/>
                </a:cubicBezTo>
                <a:cubicBezTo>
                  <a:pt x="196723" y="110236"/>
                  <a:pt x="187706" y="121158"/>
                  <a:pt x="202692" y="105028"/>
                </a:cubicBezTo>
              </a:path>
            </a:pathLst>
          </a:custGeom>
          <a:ln w="38100" cap="flat">
            <a:round/>
          </a:ln>
        </p:spPr>
        <p:style>
          <a:lnRef idx="1">
            <a:srgbClr val="FF0000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426104" y="5428602"/>
            <a:ext cx="378764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Это пример! Мы рисуем натюрморт с фотографии со слайда выше!</a:t>
            </a:r>
            <a:endParaRPr lang="ru-RU" sz="2400" dirty="0">
              <a:solidFill>
                <a:srgbClr val="C00000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 flipV="1">
            <a:off x="5059322" y="5875837"/>
            <a:ext cx="1223491" cy="394593"/>
          </a:xfrm>
          <a:prstGeom prst="straightConnector1">
            <a:avLst/>
          </a:prstGeom>
          <a:ln w="666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828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935" y="1843548"/>
            <a:ext cx="110170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Шаг 3. </a:t>
            </a:r>
            <a:r>
              <a:rPr lang="ru-RU" sz="2400" dirty="0" smtClean="0"/>
              <a:t>Когда определили расположение предметов натюрморта на листе, начинаем построение каждого предмета. Определяем оси симметрии, пропорциональные отношения с </a:t>
            </a:r>
            <a:r>
              <a:rPr lang="ru-RU" sz="2400" dirty="0" smtClean="0"/>
              <a:t>натурой. </a:t>
            </a:r>
            <a:endParaRPr lang="ru-RU" sz="2400" dirty="0" smtClean="0"/>
          </a:p>
          <a:p>
            <a:pPr algn="just"/>
            <a:r>
              <a:rPr lang="ru-RU" sz="2400" b="1" dirty="0" smtClean="0"/>
              <a:t>Шаг 4</a:t>
            </a:r>
            <a:r>
              <a:rPr lang="ru-RU" sz="2400" dirty="0" smtClean="0"/>
              <a:t>. Определяем плоскость стола, драпировки. </a:t>
            </a:r>
          </a:p>
          <a:p>
            <a:pPr algn="just"/>
            <a:r>
              <a:rPr lang="ru-RU" sz="2400" b="1" dirty="0" smtClean="0"/>
              <a:t>Шаг 5. </a:t>
            </a:r>
            <a:r>
              <a:rPr lang="ru-RU" sz="2400" dirty="0" smtClean="0"/>
              <a:t>Помните о наложении одного предмета на другой. Соотносите свой рисунок с натурой!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25742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961" y="398206"/>
            <a:ext cx="1162172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Как рисовать гипсовую розетку?</a:t>
            </a:r>
          </a:p>
          <a:p>
            <a:pPr algn="just"/>
            <a:r>
              <a:rPr lang="ru-RU" sz="2000" dirty="0" smtClean="0"/>
              <a:t>1. Начните </a:t>
            </a:r>
            <a:r>
              <a:rPr lang="ru-RU" sz="2000" dirty="0"/>
              <a:t>рисование гипсовой розетки с очерчивания прямоугольной плиты, для этого отметьте общую форму, нижние, верхние и боковые границы. Также определите размеры плиты с учетом перспективы и наклона объекта в пространстве. Учтите, что от правильности определения плиты во многом будут зависеть ракурс и пропорции розетки.</a:t>
            </a:r>
          </a:p>
          <a:p>
            <a:pPr algn="just"/>
            <a:r>
              <a:rPr lang="ru-RU" sz="2000" dirty="0" smtClean="0"/>
              <a:t>2. На </a:t>
            </a:r>
            <a:r>
              <a:rPr lang="ru-RU" sz="2000" dirty="0"/>
              <a:t>изображенной плите намечаем гипсовый орнамент. Определим середину плиты, проведя диагонали.</a:t>
            </a:r>
          </a:p>
          <a:p>
            <a:pPr algn="ctr"/>
            <a:endParaRPr lang="ru-RU" sz="2800" b="1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85" t="6250" r="24040" b="26250"/>
          <a:stretch/>
        </p:blipFill>
        <p:spPr>
          <a:xfrm>
            <a:off x="8627805" y="2532588"/>
            <a:ext cx="3141408" cy="41782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3960" y="2610683"/>
            <a:ext cx="794938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Наметьте линии симметрии, они будут являться базовой основой рисунка. Затем, в зависимости от формы розетки, постройте основные линии яблока (тонкими линиями намечаем форму, ограничивающуюся листьями). Заключите в нее многоугольник (количество углов зависит от количества лепестков – выступающих точек). Отметьте точками все основные узлы элементов. Если розетка находится под углом, располагайте все фигуры пропорционально с учетом перспективы.</a:t>
            </a:r>
          </a:p>
          <a:p>
            <a:pPr algn="just"/>
            <a:r>
              <a:rPr lang="ru-RU" sz="2000" dirty="0"/>
              <a:t>3. Легкими полупрозрачными линиями прорисуйте основные линии конструкции, яблоко и листья. Тщательно стройте даже невидимые линии, так как малейшая ошибка приведет к нарушению хода построения рельефа. Создайте общий силуэт, при этом обратите внимание, чтобы все части были пропорциональны по отношению друг к другу.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329647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441</Words>
  <Application>Microsoft Office PowerPoint</Application>
  <PresentationFormat>Широкоэкранный</PresentationFormat>
  <Paragraphs>49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Тема Office</vt:lpstr>
      <vt:lpstr>Гармония по общему цветовому тону и насыщенности  (на ненасыщенных цветах)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Гармония по общему цветовому тону и насыщенности  (на ненасыщенных цветах)</dc:title>
  <dc:creator>User</dc:creator>
  <cp:lastModifiedBy>User</cp:lastModifiedBy>
  <cp:revision>4</cp:revision>
  <dcterms:created xsi:type="dcterms:W3CDTF">2020-10-19T11:15:38Z</dcterms:created>
  <dcterms:modified xsi:type="dcterms:W3CDTF">2020-10-19T11:45:59Z</dcterms:modified>
</cp:coreProperties>
</file>