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4" r:id="rId4"/>
    <p:sldId id="265" r:id="rId5"/>
    <p:sldId id="266" r:id="rId6"/>
    <p:sldId id="261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6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62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4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22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5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8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4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69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33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3AE7E70-B3EA-4E6F-BBCB-9628335035BA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45CEBDC-C7E3-4525-912C-C5CA74132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aden.ru/uploads/posts/2020-07/1593748335_38-p-shikarnie-nezhnie-akvarelnie-foni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0370" y="1133246"/>
            <a:ext cx="6151257" cy="3352800"/>
          </a:xfrm>
        </p:spPr>
        <p:txBody>
          <a:bodyPr/>
          <a:lstStyle/>
          <a:p>
            <a:pPr algn="ctr"/>
            <a:r>
              <a:rPr lang="ru-RU" sz="6600" b="1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Гармония по насыщенности и светлоте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719" y="4486046"/>
            <a:ext cx="10718243" cy="1645920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8 класс</a:t>
            </a:r>
          </a:p>
          <a:p>
            <a:pPr algn="r"/>
            <a:r>
              <a:rPr lang="ru-RU" b="1" dirty="0"/>
              <a:t>27.10</a:t>
            </a:r>
          </a:p>
        </p:txBody>
      </p:sp>
    </p:spTree>
    <p:extLst>
      <p:ext uri="{BB962C8B-B14F-4D97-AF65-F5344CB8AC3E}">
        <p14:creationId xmlns:p14="http://schemas.microsoft.com/office/powerpoint/2010/main" val="239918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aden.ru/uploads/posts/2020-07/1593748335_38-p-shikarnie-nezhnie-akvarelnie-foni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167" y="855407"/>
            <a:ext cx="110022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Задание: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/>
              <a:t>Написать натюрморт со стеклянными предметами (</a:t>
            </a:r>
            <a:r>
              <a:rPr lang="ru-RU" sz="2800" b="1" dirty="0">
                <a:solidFill>
                  <a:srgbClr val="C00000"/>
                </a:solidFill>
              </a:rPr>
              <a:t>постановка на фото на следующем слайде</a:t>
            </a:r>
            <a:r>
              <a:rPr lang="ru-RU" sz="2800" dirty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/>
              <a:t>Материалы: акварель, формат А2, кисти, баночка с водой, палитра.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/>
              <a:t>Работа с натюрмортом будет вестись по данным этапам: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/>
              <a:t>20.10. – </a:t>
            </a:r>
            <a:r>
              <a:rPr lang="ru-RU" sz="2800" dirty="0" err="1"/>
              <a:t>эскизирование</a:t>
            </a:r>
            <a:r>
              <a:rPr lang="ru-RU" sz="2800" dirty="0"/>
              <a:t> постановки, линеарное построение;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srgbClr val="C00000"/>
                </a:solidFill>
              </a:rPr>
              <a:t>27.10. – основная работа в цвете;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/>
              <a:t>03.11. – завершение работы в цвете, детализирование.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2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aden.ru/uploads/posts/2020-07/1593748335_38-p-shikarnie-nezhnie-akvarelnie-foni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81" y="943897"/>
            <a:ext cx="8992838" cy="573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56155" y="191729"/>
            <a:ext cx="6002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Натурная постановка</a:t>
            </a:r>
          </a:p>
        </p:txBody>
      </p:sp>
    </p:spTree>
    <p:extLst>
      <p:ext uri="{BB962C8B-B14F-4D97-AF65-F5344CB8AC3E}">
        <p14:creationId xmlns:p14="http://schemas.microsoft.com/office/powerpoint/2010/main" val="380724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aden.ru/uploads/posts/2020-07/1593748335_38-p-shikarnie-nezhnie-akvarelnie-foni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652" y="693175"/>
            <a:ext cx="106335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Этапы работы над натюрмортом 27.10:</a:t>
            </a:r>
          </a:p>
          <a:p>
            <a:pPr algn="just"/>
            <a:endParaRPr lang="ru-RU" sz="2800" b="1" dirty="0"/>
          </a:p>
          <a:p>
            <a:pPr algn="just"/>
            <a:r>
              <a:rPr lang="ru-RU" sz="2800" b="1" dirty="0"/>
              <a:t>Этап 1 </a:t>
            </a:r>
            <a:r>
              <a:rPr lang="ru-RU" sz="2800" dirty="0"/>
              <a:t>– </a:t>
            </a:r>
            <a:r>
              <a:rPr lang="ru-RU" sz="2400" dirty="0"/>
              <a:t>прежде чем начать работу в цвете, мы убедимся, что линии рисунка легкие, так как графит сильно просвечивает сквозь красочный акварельный слой. </a:t>
            </a:r>
          </a:p>
          <a:p>
            <a:pPr algn="just"/>
            <a:r>
              <a:rPr lang="ru-RU" sz="2400" b="1" dirty="0"/>
              <a:t>Этап 2 - </a:t>
            </a:r>
            <a:r>
              <a:rPr lang="ru-RU" sz="2400" dirty="0"/>
              <a:t>первая прокладка цветом. Вначале в картине прокладываются небольшие красочные пятна, передающие основной цвет каждого из предметов, цвет драпировок, то есть тканей, натюрморта. Важно, вести всю работу одновременно, т.е. соблюдая отношения цветовых тонов разных предметов и тем самым, стремясь установить на изображении верные тональные отношения.</a:t>
            </a:r>
          </a:p>
          <a:p>
            <a:pPr algn="just"/>
            <a:r>
              <a:rPr lang="ru-RU" sz="2400" b="1" dirty="0"/>
              <a:t>Этап 3 </a:t>
            </a:r>
            <a:r>
              <a:rPr lang="ru-RU" sz="2400" dirty="0"/>
              <a:t>– начинается живописное исполнение картины с первого плана, с самого яркого предмета, который является цветовым центром всей композиции картины; постарайтесь на последнем этапе  поподробнее прорисовать его.</a:t>
            </a:r>
          </a:p>
        </p:txBody>
      </p:sp>
    </p:spTree>
    <p:extLst>
      <p:ext uri="{BB962C8B-B14F-4D97-AF65-F5344CB8AC3E}">
        <p14:creationId xmlns:p14="http://schemas.microsoft.com/office/powerpoint/2010/main" val="3139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aden.ru/uploads/posts/2020-07/1593748335_38-p-shikarnie-nezhnie-akvarelnie-foni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7477" y="412955"/>
            <a:ext cx="1101704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Этапы работы над натюрмортом:</a:t>
            </a:r>
          </a:p>
          <a:p>
            <a:pPr algn="just"/>
            <a:endParaRPr lang="ru-RU" sz="2800" b="1" dirty="0"/>
          </a:p>
          <a:p>
            <a:pPr algn="just"/>
            <a:r>
              <a:rPr lang="ru-RU" sz="2800" b="1" dirty="0"/>
              <a:t>Этап 4 </a:t>
            </a:r>
            <a:r>
              <a:rPr lang="ru-RU" sz="2800" dirty="0"/>
              <a:t>– </a:t>
            </a:r>
            <a:r>
              <a:rPr lang="ru-RU" sz="2400" dirty="0"/>
              <a:t>блики в первых этапах работы цветом должны оставаться не прокрашенными.</a:t>
            </a:r>
          </a:p>
          <a:p>
            <a:pPr algn="just"/>
            <a:r>
              <a:rPr lang="ru-RU" sz="2400" b="1" dirty="0"/>
              <a:t>Этап 5 </a:t>
            </a:r>
            <a:r>
              <a:rPr lang="ru-RU" sz="2400" dirty="0"/>
              <a:t>- После прокладки самого яркого предмета первого плана пишите следующий за ним предмет, являющийся для него фоном. В цветовом отношении пишите окружение предмета первого плана таким, каким оно вам кажется, методом сравнения.</a:t>
            </a:r>
          </a:p>
          <a:p>
            <a:pPr algn="just"/>
            <a:r>
              <a:rPr lang="ru-RU" sz="2400" b="1" dirty="0"/>
              <a:t>Этап 6 </a:t>
            </a:r>
            <a:r>
              <a:rPr lang="ru-RU" sz="2400" dirty="0"/>
              <a:t>- огромное значение имеет кладка мазка, от широкого свободного до точки. Он должен передавать не только цвет и направление формы, но и быть выразительным, точно характеризовать особенности изображаемого материала, пластику формы, подчеркивать композицию всего натюрморта. На стекле рефлексы четкие, хорошо видны. </a:t>
            </a:r>
          </a:p>
          <a:p>
            <a:pPr algn="just"/>
            <a:r>
              <a:rPr lang="ru-RU" sz="2400" b="1" dirty="0"/>
              <a:t>Этап 7 </a:t>
            </a:r>
            <a:r>
              <a:rPr lang="ru-RU" sz="2400" dirty="0"/>
              <a:t>- Чтобы передать пространство надо по мере удаления предметов в глубину снижать яркость цвета и тоновой контраст относительно первого плана.</a:t>
            </a:r>
          </a:p>
        </p:txBody>
      </p:sp>
    </p:spTree>
    <p:extLst>
      <p:ext uri="{BB962C8B-B14F-4D97-AF65-F5344CB8AC3E}">
        <p14:creationId xmlns:p14="http://schemas.microsoft.com/office/powerpoint/2010/main" val="236259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aden.ru/uploads/posts/2020-07/1593748335_38-p-shikarnie-nezhnie-akvarelnie-foni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Блик на стеклянной ваз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053" y="1139238"/>
            <a:ext cx="3671074" cy="210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ефлекс на стекл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82" y="3594488"/>
            <a:ext cx="4041042" cy="290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940" y="716777"/>
            <a:ext cx="743317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ru-RU" sz="2800" dirty="0"/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Помните, что стекло не совсем плоское. Поэтому рисуя формы объекта, не забывайте проработать также </a:t>
            </a:r>
            <a:r>
              <a:rPr lang="ru-RU" sz="2000" b="1" dirty="0"/>
              <a:t>толщину стекла</a:t>
            </a:r>
            <a:r>
              <a:rPr lang="ru-RU" sz="20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На стекло падает </a:t>
            </a:r>
            <a:r>
              <a:rPr lang="ru-RU" sz="2000" b="1" dirty="0"/>
              <a:t>тень</a:t>
            </a:r>
            <a:r>
              <a:rPr lang="ru-RU" sz="2000" dirty="0"/>
              <a:t>. Вы не ошиблись, даже на прозрачные объекты падает тень. Очень часто новички об этом забывают.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3. Зная откуда исходит свет, мы можем определить где ставить блик. От   источника света проводим условный луч. В том месте, где луч будет касаться стекла образуется самый яркий на всем стеклянном предмете блик. Если сосуд имеет выпуклую или изогнутую форму — блик может повторять форму сосуда, или разобьется на несколько ярких точек или черт.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4. Поскольку стекло прозрачное, свет будет проходить насквозь, немного рассеиваться и ударяться о противоположную сторону стеклянного предмета. Если условно продлить дальше этот луч и остановить на другой стенке посудины — именно там будет образовываться рефлекс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0571" y="308009"/>
            <a:ext cx="4770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/>
              <a:t>Как писать стекло в акварели?</a:t>
            </a:r>
          </a:p>
        </p:txBody>
      </p:sp>
    </p:spTree>
    <p:extLst>
      <p:ext uri="{BB962C8B-B14F-4D97-AF65-F5344CB8AC3E}">
        <p14:creationId xmlns:p14="http://schemas.microsoft.com/office/powerpoint/2010/main" val="369771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aden.ru/uploads/posts/2020-07/1593748335_38-p-shikarnie-nezhnie-akvarelnie-foni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7419" y="1976284"/>
            <a:ext cx="107810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	Фотографии выполненного задания (работа в цвете) </a:t>
            </a:r>
            <a:r>
              <a:rPr lang="ru-RU" sz="2800" dirty="0">
                <a:solidFill>
                  <a:srgbClr val="C00000"/>
                </a:solidFill>
              </a:rPr>
              <a:t>скидывать в день </a:t>
            </a:r>
            <a:r>
              <a:rPr lang="ru-RU" sz="2800">
                <a:solidFill>
                  <a:srgbClr val="C00000"/>
                </a:solidFill>
              </a:rPr>
              <a:t>занятия 27.10 </a:t>
            </a:r>
            <a:r>
              <a:rPr lang="ru-RU" sz="2800" dirty="0">
                <a:solidFill>
                  <a:srgbClr val="C00000"/>
                </a:solidFill>
              </a:rPr>
              <a:t>до 18:45 на </a:t>
            </a:r>
            <a:r>
              <a:rPr lang="en-US" sz="2800" dirty="0">
                <a:solidFill>
                  <a:srgbClr val="C00000"/>
                </a:solidFill>
              </a:rPr>
              <a:t>WhatsApp </a:t>
            </a:r>
            <a:r>
              <a:rPr lang="ru-RU" sz="2800" dirty="0">
                <a:solidFill>
                  <a:srgbClr val="C00000"/>
                </a:solidFill>
              </a:rPr>
              <a:t>по номеру </a:t>
            </a:r>
            <a:r>
              <a:rPr lang="ru-RU" sz="2800" b="1" dirty="0">
                <a:solidFill>
                  <a:srgbClr val="C00000"/>
                </a:solidFill>
              </a:rPr>
              <a:t>89827359078. </a:t>
            </a:r>
          </a:p>
          <a:p>
            <a:pPr algn="just"/>
            <a:r>
              <a:rPr lang="ru-RU" sz="2800" dirty="0"/>
              <a:t>	Не стесняйтесь задавать вопросы при возникновении трудностей</a:t>
            </a:r>
          </a:p>
          <a:p>
            <a:pPr algn="just"/>
            <a:r>
              <a:rPr lang="ru-RU" sz="2800" dirty="0"/>
              <a:t>	Работу в цвете заканчиваем на следующем занятии </a:t>
            </a:r>
          </a:p>
        </p:txBody>
      </p:sp>
    </p:spTree>
    <p:extLst>
      <p:ext uri="{BB962C8B-B14F-4D97-AF65-F5344CB8AC3E}">
        <p14:creationId xmlns:p14="http://schemas.microsoft.com/office/powerpoint/2010/main" val="3405548566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243</TotalTime>
  <Words>523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Метрополия</vt:lpstr>
      <vt:lpstr>Гармония по насыщенности и светлоте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Гармония по насыщенности и светлоте </dc:title>
  <dc:creator>User</dc:creator>
  <cp:lastModifiedBy>Роза</cp:lastModifiedBy>
  <cp:revision>23</cp:revision>
  <dcterms:created xsi:type="dcterms:W3CDTF">2020-10-18T10:43:27Z</dcterms:created>
  <dcterms:modified xsi:type="dcterms:W3CDTF">2020-10-26T10:01:42Z</dcterms:modified>
</cp:coreProperties>
</file>