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64" r:id="rId4"/>
    <p:sldId id="258" r:id="rId5"/>
    <p:sldId id="259" r:id="rId6"/>
    <p:sldId id="262" r:id="rId7"/>
    <p:sldId id="263" r:id="rId8"/>
    <p:sldId id="260" r:id="rId9"/>
    <p:sldId id="266" r:id="rId10"/>
    <p:sldId id="265" r:id="rId11"/>
    <p:sldId id="26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476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20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4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602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02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65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08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926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917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639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038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321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92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video/preview/?filmId=7183858515086089463&amp;from=tabbar&amp;parent-reqid=1610551448382116-715223677154716441500274-prestable-app-host-sas-web-yp-59&amp;text=&#1075;&#1072;&#1088;&#1084;&#1086;&#1085;&#1080;&#1103;+&#1087;&#1086;+&#1086;&#1073;&#1097;&#1077;&#1084;&#1091;+&#1094;&#1074;&#1077;&#1090;&#1086;&#1074;&#1086;&#1084;&#1091;+&#1090;&#1086;&#1085;&#1091;+&#1078;&#1080;&#1074;&#1086;&#1087;&#1080;&#1089;&#1100;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andex.ru/video/preview/?filmId=14926547744075962518&amp;from=tabbar&amp;parent-reqid=1610551448382116-715223677154716441500274-prestable-app-host-sas-web-yp-59&amp;text=&#1075;&#1072;&#1088;&#1084;&#1086;&#1085;&#1080;&#1103;+&#1087;&#1086;+&#1086;&#1073;&#1097;&#1077;&#1084;&#1091;+&#1094;&#1074;&#1077;&#1090;&#1086;&#1074;&#1086;&#1084;&#1091;+&#1090;&#1086;&#1085;&#1091;+&#1078;&#1080;&#1074;&#1086;&#1087;&#1080;&#1089;&#1100;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4"/>
            <a:ext cx="9144000" cy="685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722" y="332655"/>
            <a:ext cx="8677258" cy="63338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332655"/>
            <a:ext cx="5228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Гармония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общему цветовому тону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9722" y="821478"/>
            <a:ext cx="54006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b="1" dirty="0"/>
              <a:t>Цветовая гармония </a:t>
            </a:r>
            <a:r>
              <a:rPr lang="ru-RU" sz="2000" dirty="0"/>
              <a:t>— важнейшее средство художественной выразительности в живописи наряду с композицией, рисунком, перспективой, светотенью, фактурой и т.д</a:t>
            </a:r>
            <a:r>
              <a:rPr lang="ru-RU" sz="2000" dirty="0" smtClean="0"/>
              <a:t>.</a:t>
            </a:r>
            <a:endParaRPr lang="ru-RU" sz="2000" dirty="0"/>
          </a:p>
          <a:p>
            <a:pPr indent="457200"/>
            <a:r>
              <a:rPr lang="ru-RU" sz="2000" dirty="0"/>
              <a:t>Термин «гармония» происходит от греческого слова, что означает созвучие, согласие, противоположность хаосу и является философско-эстетической категорией, означающей высокий уровень упорядоченного многообразия; оптимальное </a:t>
            </a:r>
            <a:r>
              <a:rPr lang="ru-RU" sz="2000" dirty="0" err="1"/>
              <a:t>взаимосоответствие</a:t>
            </a:r>
            <a:r>
              <a:rPr lang="ru-RU" sz="2000" dirty="0"/>
              <a:t> различного в составе целого, отвечающее эстетическим критериям совершенства, красоты</a:t>
            </a:r>
            <a:r>
              <a:rPr lang="ru-RU" sz="2000" dirty="0" smtClean="0"/>
              <a:t>.</a:t>
            </a:r>
            <a:endParaRPr lang="ru-RU" sz="2000" dirty="0"/>
          </a:p>
          <a:p>
            <a:pPr indent="457200"/>
            <a:r>
              <a:rPr lang="ru-RU" sz="2000" b="1" dirty="0"/>
              <a:t>Цветовая гармония в живописи </a:t>
            </a:r>
            <a:r>
              <a:rPr lang="ru-RU" sz="2000" dirty="0"/>
              <a:t>— это согласованность цветов между собой в результате найденной пропорциональности площадей цветов, их равновесия и созвучия, основанного на нахождении неповторимого оттенка каждого цвета</a:t>
            </a:r>
            <a:r>
              <a:rPr lang="ru-RU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634" y="2942701"/>
            <a:ext cx="3114346" cy="372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141" y="821478"/>
            <a:ext cx="2997333" cy="2112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22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6584" y="361402"/>
            <a:ext cx="8421880" cy="20882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683568" y="620688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Задание: </a:t>
            </a:r>
            <a:r>
              <a:rPr lang="ru-RU" sz="2400" dirty="0" smtClean="0"/>
              <a:t>на формате А3 изобразить натюрморт с простым предметом быта цилиндрической формы (например, кастрюля) с фруктами в холодной гамме при теплом освещении на нейтральном фоне.</a:t>
            </a:r>
            <a:endParaRPr lang="ru-RU" sz="2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84" y="3510105"/>
            <a:ext cx="4284476" cy="313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70869"/>
            <a:ext cx="4230470" cy="3779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6584" y="3068960"/>
            <a:ext cx="4140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Примеры работ: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729019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1844824"/>
            <a:ext cx="7272808" cy="34563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47664" y="2276872"/>
            <a:ext cx="6336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Сроки сдачи</a:t>
            </a:r>
            <a:r>
              <a:rPr lang="ru-RU" sz="2400"/>
              <a:t>: </a:t>
            </a:r>
            <a:r>
              <a:rPr lang="ru-RU" sz="2400" smtClean="0"/>
              <a:t>29.01.2021</a:t>
            </a:r>
            <a:endParaRPr lang="ru-RU" sz="2400" dirty="0"/>
          </a:p>
          <a:p>
            <a:pPr algn="ctr"/>
            <a:r>
              <a:rPr lang="ru-RU" sz="2400" dirty="0"/>
              <a:t>(</a:t>
            </a:r>
            <a:r>
              <a:rPr lang="ru-RU" sz="2400" dirty="0" err="1"/>
              <a:t>Поэтапность</a:t>
            </a:r>
            <a:r>
              <a:rPr lang="ru-RU" sz="2400" dirty="0"/>
              <a:t> работы для корректировки скидывать в течение недели)</a:t>
            </a:r>
          </a:p>
          <a:p>
            <a:pPr algn="ctr"/>
            <a:endParaRPr lang="ru-RU" sz="2400" dirty="0"/>
          </a:p>
          <a:p>
            <a:pPr algn="ctr"/>
            <a:r>
              <a:rPr lang="ru-RU" sz="2400" dirty="0"/>
              <a:t>Обратная связь: WHATSAPP 89122819329 Александра Станиславовна</a:t>
            </a:r>
          </a:p>
        </p:txBody>
      </p:sp>
    </p:spTree>
    <p:extLst>
      <p:ext uri="{BB962C8B-B14F-4D97-AF65-F5344CB8AC3E}">
        <p14:creationId xmlns:p14="http://schemas.microsoft.com/office/powerpoint/2010/main" val="3728088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630435" cy="559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0954" y="5991885"/>
            <a:ext cx="37115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Цветовой аккордеон Р. Адамса</a:t>
            </a:r>
          </a:p>
        </p:txBody>
      </p:sp>
    </p:spTree>
    <p:extLst>
      <p:ext uri="{BB962C8B-B14F-4D97-AF65-F5344CB8AC3E}">
        <p14:creationId xmlns:p14="http://schemas.microsoft.com/office/powerpoint/2010/main" val="2310110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2570" y="373897"/>
            <a:ext cx="8375894" cy="6186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72570" y="373897"/>
            <a:ext cx="85689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Основные принципы цветовой гармонии Адамс сформулировал следующим образом</a:t>
            </a:r>
            <a:r>
              <a:rPr lang="ru-RU" sz="2400" b="1" dirty="0" smtClean="0"/>
              <a:t>:</a:t>
            </a:r>
          </a:p>
          <a:p>
            <a:pPr algn="ctr"/>
            <a:endParaRPr lang="ru-RU" sz="2400" b="1" dirty="0"/>
          </a:p>
          <a:p>
            <a:pPr marL="457200" indent="-457200">
              <a:buAutoNum type="arabicPeriod"/>
            </a:pPr>
            <a:r>
              <a:rPr lang="ru-RU" dirty="0" smtClean="0"/>
              <a:t>В </a:t>
            </a:r>
            <a:r>
              <a:rPr lang="ru-RU" dirty="0"/>
              <a:t>гармонии должны быть заметными по крайней мере первоначальные элементы многообразия цветовой области: красный, желтый и синий. Будь они неразличимы, как это было бы в черном, сером или белом цвете, то было бы единство без многообразия, то есть количественное отношение красок</a:t>
            </a:r>
            <a:r>
              <a:rPr lang="ru-RU" dirty="0" smtClean="0"/>
              <a:t>.</a:t>
            </a:r>
          </a:p>
          <a:p>
            <a:pPr marL="457200" indent="-457200">
              <a:buAutoNum type="arabicPeriod"/>
            </a:pPr>
            <a:endParaRPr lang="ru-RU" dirty="0"/>
          </a:p>
          <a:p>
            <a:pPr indent="457200"/>
            <a:r>
              <a:rPr lang="ru-RU" dirty="0"/>
              <a:t>2. Многообразие тонов должно достигаться также через разнообразие светлого и темного и через изменения в цвете</a:t>
            </a:r>
            <a:r>
              <a:rPr lang="ru-RU" dirty="0" smtClean="0"/>
              <a:t>.</a:t>
            </a:r>
          </a:p>
          <a:p>
            <a:pPr indent="457200"/>
            <a:endParaRPr lang="ru-RU" dirty="0"/>
          </a:p>
          <a:p>
            <a:pPr indent="457200"/>
            <a:r>
              <a:rPr lang="ru-RU" dirty="0"/>
              <a:t>3. Тона должны находиться в равновесии таким образом, чтобы ни один из них не выделялся. Этот момент охватывает качественные отношения и составляет цветовой ритм</a:t>
            </a:r>
            <a:r>
              <a:rPr lang="ru-RU" dirty="0" smtClean="0"/>
              <a:t>.</a:t>
            </a:r>
          </a:p>
          <a:p>
            <a:pPr indent="457200"/>
            <a:endParaRPr lang="ru-RU" dirty="0"/>
          </a:p>
          <a:p>
            <a:pPr indent="457200"/>
            <a:r>
              <a:rPr lang="ru-RU" dirty="0"/>
              <a:t>4. В больших комбинациях цвета должны по порядку следовать друг за другом так, чтобы естественная связь по степени их родства имела место, как в спектре или радуге. В следовании тонов выражается движение мелодии цветового единства</a:t>
            </a:r>
            <a:r>
              <a:rPr lang="ru-RU" dirty="0" smtClean="0"/>
              <a:t>.</a:t>
            </a:r>
          </a:p>
          <a:p>
            <a:pPr indent="457200"/>
            <a:endParaRPr lang="ru-RU" dirty="0"/>
          </a:p>
          <a:p>
            <a:pPr indent="457200"/>
            <a:r>
              <a:rPr lang="ru-RU" dirty="0"/>
              <a:t>5. Чистые краски следует применять экономно из-за их яркости и лишь в тех частях, на которые глаз в первую очередь должен быть направлен.</a:t>
            </a:r>
          </a:p>
        </p:txBody>
      </p:sp>
    </p:spTree>
    <p:extLst>
      <p:ext uri="{BB962C8B-B14F-4D97-AF65-F5344CB8AC3E}">
        <p14:creationId xmlns:p14="http://schemas.microsoft.com/office/powerpoint/2010/main" val="1364318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4400" y="367866"/>
            <a:ext cx="8424936" cy="61206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0648"/>
            <a:ext cx="8550696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Основные принципы цветовой гармонии Адамс сформулировал следующим образом:</a:t>
            </a:r>
          </a:p>
          <a:p>
            <a:endParaRPr lang="ru-RU" dirty="0"/>
          </a:p>
          <a:p>
            <a:r>
              <a:rPr lang="ru-RU" dirty="0"/>
              <a:t>1. В гармонии должны быть заметными по крайней мере первоначальные элементы многообразия цветовой области: красный, желтый и синий. Будь они неразличимы, как это было бы в черном, сером или белом цвете, то было бы единство без многообразия, то есть количественное отношение красок.</a:t>
            </a:r>
          </a:p>
          <a:p>
            <a:endParaRPr lang="ru-RU" dirty="0"/>
          </a:p>
          <a:p>
            <a:r>
              <a:rPr lang="ru-RU" dirty="0"/>
              <a:t>2. Многообразие тонов должно достигаться также через разнообразие светлого и темного и через изменения в цвете.</a:t>
            </a:r>
          </a:p>
          <a:p>
            <a:endParaRPr lang="ru-RU" dirty="0"/>
          </a:p>
          <a:p>
            <a:r>
              <a:rPr lang="ru-RU" dirty="0"/>
              <a:t>3. Тона должны находиться в равновесии таким образом, чтобы ни один из них не выделялся. Этот момент охватывает качественные отношения и составляет цветовой ритм.</a:t>
            </a:r>
          </a:p>
          <a:p>
            <a:endParaRPr lang="ru-RU" dirty="0"/>
          </a:p>
          <a:p>
            <a:r>
              <a:rPr lang="ru-RU" dirty="0"/>
              <a:t>4. В больших комбинациях цвета должны по порядку следовать друг за другом так, чтобы естественная связь по степени их родства имела место, как в спектре или радуге. В следовании тонов выражается движение мелодии цветового единства.</a:t>
            </a:r>
          </a:p>
          <a:p>
            <a:endParaRPr lang="ru-RU" dirty="0"/>
          </a:p>
          <a:p>
            <a:r>
              <a:rPr lang="ru-RU" dirty="0"/>
              <a:t>5. Чистые краски следует применять экономно из-за их яркости и лишь в тех частях, на которые глаз в первую очередь должен быть направлен.</a:t>
            </a:r>
          </a:p>
        </p:txBody>
      </p:sp>
    </p:spTree>
    <p:extLst>
      <p:ext uri="{BB962C8B-B14F-4D97-AF65-F5344CB8AC3E}">
        <p14:creationId xmlns:p14="http://schemas.microsoft.com/office/powerpoint/2010/main" val="3948164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404665"/>
            <a:ext cx="8568952" cy="38884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404665"/>
            <a:ext cx="79208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Группы гармонических сочетаний нейтральных в отношении родства и контраста цветов.</a:t>
            </a:r>
          </a:p>
          <a:p>
            <a:endParaRPr lang="ru-RU" dirty="0"/>
          </a:p>
          <a:p>
            <a:r>
              <a:rPr lang="ru-RU" dirty="0"/>
              <a:t>Нейтральными в отношении родства и контраста являются чистые основные цвета, лежащие в основе треугольника, — желтый, красный, синий. Возможны следующие группы гармонических сочетаний цветов, нейтральных в отношении родства и контраста:</a:t>
            </a:r>
          </a:p>
          <a:p>
            <a:endParaRPr lang="ru-RU" dirty="0"/>
          </a:p>
          <a:p>
            <a:r>
              <a:rPr lang="ru-RU" dirty="0"/>
              <a:t>1) желтый — красный;</a:t>
            </a:r>
          </a:p>
          <a:p>
            <a:r>
              <a:rPr lang="ru-RU" dirty="0"/>
              <a:t>2) желтый синий;</a:t>
            </a:r>
          </a:p>
          <a:p>
            <a:r>
              <a:rPr lang="ru-RU" dirty="0"/>
              <a:t>З) красный — синий;</a:t>
            </a:r>
          </a:p>
          <a:p>
            <a:r>
              <a:rPr lang="ru-RU" dirty="0"/>
              <a:t>4) желтый — красный — синий.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08920"/>
            <a:ext cx="5040560" cy="378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401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580671" cy="31675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68063" y="260648"/>
            <a:ext cx="81906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/>
              <a:t>Нейтральной в отношении родства и контраста колористическая гармония может быть лишь в том случае, если применяются цвета чистые, без примеси оттенков, в противном случае вступают в силу другие виды гармонии</a:t>
            </a:r>
            <a:r>
              <a:rPr lang="ru-RU" dirty="0" smtClean="0"/>
              <a:t>.</a:t>
            </a:r>
            <a:endParaRPr lang="ru-RU" dirty="0"/>
          </a:p>
          <a:p>
            <a:pPr indent="457200"/>
            <a:r>
              <a:rPr lang="ru-RU" dirty="0"/>
              <a:t>Этот тип гармонии цветов, нейтральных в отношении родства и контраста, не только многие зрители, но и искусствоведы воспринимают как контрастный</a:t>
            </a:r>
            <a:r>
              <a:rPr lang="ru-RU" dirty="0" smtClean="0"/>
              <a:t>.</a:t>
            </a:r>
            <a:endParaRPr lang="ru-RU" dirty="0"/>
          </a:p>
          <a:p>
            <a:pPr indent="457200"/>
            <a:r>
              <a:rPr lang="ru-RU" dirty="0"/>
              <a:t>Для желтого, красного и синего цветов это можно объяснить, видимо, тем, что синий и желтый цвета в смеси дают зеленый, который является дополнительным к красному цвету</a:t>
            </a:r>
            <a:r>
              <a:rPr lang="ru-RU" dirty="0" smtClean="0"/>
              <a:t>.</a:t>
            </a:r>
            <a:endParaRPr lang="ru-RU" dirty="0"/>
          </a:p>
          <a:p>
            <a:pPr indent="457200"/>
            <a:r>
              <a:rPr lang="ru-RU" dirty="0"/>
              <a:t>Четвертый тип гармонии нейтральных в отношении родства и контраста цветов обладает несомненной художественной выразительностью и широко применяется в живописи, декоративно-прикладном искусстве, дизайне.</a:t>
            </a: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63" y="3573016"/>
            <a:ext cx="39528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33885"/>
            <a:ext cx="4116175" cy="308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998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8568952" cy="18983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404665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/>
              <a:t>Цветовая гармония зависит также от площадей и конфигурации пятен используемых цветов, их светлоты и насыщенности</a:t>
            </a:r>
            <a:r>
              <a:rPr lang="ru-RU" dirty="0" smtClean="0"/>
              <a:t>.</a:t>
            </a:r>
          </a:p>
          <a:p>
            <a:pPr indent="457200"/>
            <a:endParaRPr lang="ru-RU" dirty="0"/>
          </a:p>
          <a:p>
            <a:pPr indent="457200"/>
            <a:r>
              <a:rPr lang="ru-RU" dirty="0"/>
              <a:t>В живописи цветовая гармония подчинена содержательным задачам, условиям воспроизводимой световой и пространственной среды, стилистике трактовки пространства и пластических форм элементов изображения.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84495"/>
            <a:ext cx="4351702" cy="326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8960"/>
            <a:ext cx="4889144" cy="350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201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851" y="418263"/>
            <a:ext cx="3098178" cy="432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4" y="332656"/>
            <a:ext cx="2966328" cy="363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256" y="2588126"/>
            <a:ext cx="2807035" cy="397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094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916832"/>
            <a:ext cx="83529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https://yandex.ru/video/preview/?filmId=7183858515086089463&amp;from=tabbar&amp;parent-reqid=1610551448382116-715223677154716441500274-prestable-app-host-sas-web-yp-59&amp;text=</a:t>
            </a:r>
            <a:r>
              <a:rPr lang="ru-RU" sz="2000" dirty="0" err="1" smtClean="0">
                <a:hlinkClick r:id="rId3"/>
              </a:rPr>
              <a:t>гармония+по+общему+цветовому+тону+живопись</a:t>
            </a:r>
            <a:r>
              <a:rPr lang="ru-RU" sz="2000" dirty="0" smtClean="0"/>
              <a:t> </a:t>
            </a:r>
          </a:p>
          <a:p>
            <a:endParaRPr lang="ru-RU" sz="2000" dirty="0"/>
          </a:p>
          <a:p>
            <a:r>
              <a:rPr lang="en-US" sz="2000" dirty="0">
                <a:hlinkClick r:id="rId4"/>
              </a:rPr>
              <a:t>https://yandex.ru/video/preview/?filmId=14926547744075962518&amp;from=tabbar&amp;parent-reqid=1610551448382116-715223677154716441500274-prestable-app-host-sas-web-yp-59&amp;text=</a:t>
            </a:r>
            <a:r>
              <a:rPr lang="ru-RU" sz="2000" dirty="0" err="1" smtClean="0">
                <a:hlinkClick r:id="rId4"/>
              </a:rPr>
              <a:t>гармония+по+общему+цветовому+тону+живопись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863588" y="692695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Ссылки для подробного объяснения и просмотра </a:t>
            </a:r>
            <a:r>
              <a:rPr lang="ru-RU" sz="2400" b="1" dirty="0" err="1" smtClean="0"/>
              <a:t>поэтапности</a:t>
            </a:r>
            <a:r>
              <a:rPr lang="ru-RU" sz="2400" b="1" dirty="0" smtClean="0"/>
              <a:t> работы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389011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</TotalTime>
  <Words>750</Words>
  <Application>Microsoft Office PowerPoint</Application>
  <PresentationFormat>Экран (4:3)</PresentationFormat>
  <Paragraphs>52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</dc:creator>
  <cp:lastModifiedBy>платонова</cp:lastModifiedBy>
  <cp:revision>6</cp:revision>
  <dcterms:created xsi:type="dcterms:W3CDTF">2021-01-13T14:49:41Z</dcterms:created>
  <dcterms:modified xsi:type="dcterms:W3CDTF">2021-01-13T16:22:15Z</dcterms:modified>
</cp:coreProperties>
</file>