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56" r:id="rId2"/>
    <p:sldId id="289" r:id="rId3"/>
    <p:sldId id="262" r:id="rId4"/>
    <p:sldId id="271" r:id="rId5"/>
    <p:sldId id="272" r:id="rId6"/>
    <p:sldId id="259" r:id="rId7"/>
    <p:sldId id="275" r:id="rId8"/>
    <p:sldId id="276" r:id="rId9"/>
    <p:sldId id="279" r:id="rId10"/>
    <p:sldId id="278" r:id="rId11"/>
    <p:sldId id="265" r:id="rId12"/>
    <p:sldId id="277" r:id="rId13"/>
    <p:sldId id="284" r:id="rId14"/>
    <p:sldId id="264" r:id="rId15"/>
    <p:sldId id="280" r:id="rId16"/>
    <p:sldId id="282" r:id="rId17"/>
    <p:sldId id="281" r:id="rId18"/>
    <p:sldId id="273" r:id="rId19"/>
    <p:sldId id="285" r:id="rId20"/>
    <p:sldId id="286" r:id="rId21"/>
    <p:sldId id="287" r:id="rId22"/>
    <p:sldId id="288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74" d="100"/>
          <a:sy n="74" d="100"/>
        </p:scale>
        <p:origin x="4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005D9803-E686-4ADB-9414-7E942364C9AA}" type="datetimeFigureOut">
              <a:rPr lang="ru-RU" smtClean="0"/>
              <a:t>12.01.2021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10881E6-C18D-4906-BC9A-D8611FF9C9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926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D9803-E686-4ADB-9414-7E942364C9AA}" type="datetimeFigureOut">
              <a:rPr lang="ru-RU" smtClean="0"/>
              <a:t>12.01.2021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881E6-C18D-4906-BC9A-D8611FF9C9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107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D9803-E686-4ADB-9414-7E942364C9AA}" type="datetimeFigureOut">
              <a:rPr lang="ru-RU" smtClean="0"/>
              <a:t>12.01.2021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881E6-C18D-4906-BC9A-D8611FF9C9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896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D9803-E686-4ADB-9414-7E942364C9AA}" type="datetimeFigureOut">
              <a:rPr lang="ru-RU" smtClean="0"/>
              <a:t>12.01.2021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881E6-C18D-4906-BC9A-D8611FF9C9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003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05D9803-E686-4ADB-9414-7E942364C9AA}" type="datetimeFigureOut">
              <a:rPr lang="ru-RU" smtClean="0"/>
              <a:t>12.01.2021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210881E6-C18D-4906-BC9A-D8611FF9C9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9871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D9803-E686-4ADB-9414-7E942364C9AA}" type="datetimeFigureOut">
              <a:rPr lang="ru-RU" smtClean="0"/>
              <a:t>12.01.2021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881E6-C18D-4906-BC9A-D8611FF9C9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216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D9803-E686-4ADB-9414-7E942364C9AA}" type="datetimeFigureOut">
              <a:rPr lang="ru-RU" smtClean="0"/>
              <a:t>12.01.2021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881E6-C18D-4906-BC9A-D8611FF9C9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7416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D9803-E686-4ADB-9414-7E942364C9AA}" type="datetimeFigureOut">
              <a:rPr lang="ru-RU" smtClean="0"/>
              <a:t>12.01.2021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881E6-C18D-4906-BC9A-D8611FF9C9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508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D9803-E686-4ADB-9414-7E942364C9AA}" type="datetimeFigureOut">
              <a:rPr lang="ru-RU" smtClean="0"/>
              <a:t>12.01.2021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881E6-C18D-4906-BC9A-D8611FF9C9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981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D9803-E686-4ADB-9414-7E942364C9AA}" type="datetimeFigureOut">
              <a:rPr lang="ru-RU" smtClean="0"/>
              <a:t>12.01.2021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10881E6-C18D-4906-BC9A-D8611FF9C9C9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90760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005D9803-E686-4ADB-9414-7E942364C9AA}" type="datetimeFigureOut">
              <a:rPr lang="ru-RU" smtClean="0"/>
              <a:t>12.01.2021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10881E6-C18D-4906-BC9A-D8611FF9C9C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01655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05D9803-E686-4ADB-9414-7E942364C9AA}" type="datetimeFigureOut">
              <a:rPr lang="ru-RU" smtClean="0"/>
              <a:t>12.01.2021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10881E6-C18D-4906-BC9A-D8611FF9C9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930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Виды воротников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3 класс Дизайн одежды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079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324091"/>
            <a:ext cx="10058400" cy="2431809"/>
          </a:xfrm>
        </p:spPr>
        <p:txBody>
          <a:bodyPr>
            <a:normAutofit/>
          </a:bodyPr>
          <a:lstStyle/>
          <a:p>
            <a:pPr marL="182880" lvl="0" indent="-182880">
              <a:lnSpc>
                <a:spcPct val="100000"/>
              </a:lnSpc>
              <a:spcBef>
                <a:spcPts val="900"/>
              </a:spcBef>
            </a:pPr>
            <a:r>
              <a:rPr lang="ru-RU" sz="2000" dirty="0">
                <a:solidFill>
                  <a:prstClr val="black"/>
                </a:solidFill>
              </a:rPr>
              <a:t>Шалевый – стояче-отложной женский воротник с отлетом мягкой формы. Верхняя деталь выкраивается в продолжении </a:t>
            </a:r>
            <a:r>
              <a:rPr lang="ru-RU" sz="2000" dirty="0" err="1">
                <a:solidFill>
                  <a:prstClr val="black"/>
                </a:solidFill>
              </a:rPr>
              <a:t>подборта</a:t>
            </a:r>
            <a:r>
              <a:rPr lang="ru-RU" sz="2000" dirty="0">
                <a:solidFill>
                  <a:prstClr val="black"/>
                </a:solidFill>
              </a:rPr>
              <a:t>. Характерен для женских жакетов, пальто. Встречается в халатах и платьях с запашным бортом.</a:t>
            </a:r>
            <a:br>
              <a:rPr lang="ru-RU" sz="2000" dirty="0">
                <a:solidFill>
                  <a:prstClr val="black"/>
                </a:solidFill>
              </a:rPr>
            </a:br>
            <a:endParaRPr lang="ru-RU" sz="2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9848" y="1331088"/>
            <a:ext cx="4754880" cy="138332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73368" y="1192192"/>
            <a:ext cx="4754880" cy="1522221"/>
          </a:xfrm>
        </p:spPr>
        <p:txBody>
          <a:bodyPr>
            <a:noAutofit/>
          </a:bodyPr>
          <a:lstStyle/>
          <a:p>
            <a:pPr marL="182880" lvl="0" indent="-182880" algn="l">
              <a:spcBef>
                <a:spcPts val="900"/>
              </a:spcBef>
              <a:buClr>
                <a:prstClr val="black">
                  <a:lumMod val="85000"/>
                  <a:lumOff val="15000"/>
                </a:prstClr>
              </a:buClr>
              <a:buFont typeface="Garamond" pitchFamily="18" charset="0"/>
              <a:buChar char="◦"/>
            </a:pPr>
            <a:endParaRPr lang="ru-RU" sz="1600" dirty="0">
              <a:solidFill>
                <a:prstClr val="black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l="24413" t="-396" r="23018" b="66761"/>
          <a:stretch/>
        </p:blipFill>
        <p:spPr>
          <a:xfrm>
            <a:off x="6971007" y="2714413"/>
            <a:ext cx="4157241" cy="3547007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r="-1562" b="19212"/>
          <a:stretch/>
        </p:blipFill>
        <p:spPr>
          <a:xfrm>
            <a:off x="1666753" y="2714413"/>
            <a:ext cx="3495555" cy="370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81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Пиджачный воротник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Пиджачный воротник Этот тип обычно можно увидеть на пальто, пиджаках, плащах. Популярные фасоны этого вида: Английский воротник – один из самых популярных фасонов для отделки верхней одежды классического стиля, например пиджаков или </a:t>
            </a:r>
            <a:r>
              <a:rPr lang="ru-RU" sz="2000" dirty="0" smtClean="0"/>
              <a:t>пальто</a:t>
            </a:r>
            <a:endParaRPr lang="ru-RU" sz="200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661" y="2103120"/>
            <a:ext cx="238125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9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70390"/>
            <a:ext cx="10058400" cy="844952"/>
          </a:xfrm>
        </p:spPr>
        <p:txBody>
          <a:bodyPr/>
          <a:lstStyle/>
          <a:p>
            <a:r>
              <a:rPr lang="ru-RU" dirty="0"/>
              <a:t>Стояче-отложные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9848" y="1666754"/>
            <a:ext cx="4754880" cy="1047660"/>
          </a:xfrm>
        </p:spPr>
        <p:txBody>
          <a:bodyPr>
            <a:normAutofit/>
          </a:bodyPr>
          <a:lstStyle/>
          <a:p>
            <a:pPr algn="just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14347"/>
                </a:solidFill>
                <a:latin typeface="inherit"/>
              </a:rPr>
              <a:t>Рубашечного типа – воротник классической рубашки, жесткой формы, чаще всего отлет с острыми краями.</a:t>
            </a:r>
          </a:p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7332" t="318" r="6948" b="41963"/>
          <a:stretch/>
        </p:blipFill>
        <p:spPr>
          <a:xfrm>
            <a:off x="1066800" y="2794198"/>
            <a:ext cx="4641448" cy="3125165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54391" y="1684730"/>
            <a:ext cx="4754880" cy="1029684"/>
          </a:xfrm>
        </p:spPr>
        <p:txBody>
          <a:bodyPr>
            <a:normAutofit/>
          </a:bodyPr>
          <a:lstStyle/>
          <a:p>
            <a:pPr algn="just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14347"/>
                </a:solidFill>
                <a:latin typeface="inherit"/>
              </a:rPr>
              <a:t>Воротник-поло – мягкий двойной или трикотажный, дополненный застежкой-планкой и пуговицами.</a:t>
            </a:r>
          </a:p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26356" t="813" r="20271" b="72053"/>
          <a:stretch/>
        </p:blipFill>
        <p:spPr>
          <a:xfrm>
            <a:off x="6930193" y="2696902"/>
            <a:ext cx="4195007" cy="322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9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Воротник-стойка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	Высокий стойка (иногда до подбородка по высоте) воротник, плотно облегающий шею или напоминающий по форме трубу. Разновидностями воротника-стойки являются: воротник-поло, елизаветинский воротник, воротник-мандарин, воротник-кадет, воротник-воронка и т.д. Различные виды воротников-стоек можно увидеть на форменных костюмах, на сюртуках восточного типа, на свитерах и </a:t>
            </a:r>
            <a:r>
              <a:rPr lang="ru-RU" dirty="0" err="1"/>
              <a:t>бадлонах</a:t>
            </a:r>
            <a:r>
              <a:rPr lang="ru-RU" dirty="0"/>
              <a:t>, на женских блузках, на бальных и маскарадных платьях и пр.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02684" y="1045501"/>
            <a:ext cx="4122515" cy="508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98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Фантазийный воротник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000" b="0" i="0" dirty="0" smtClean="0">
                <a:solidFill>
                  <a:srgbClr val="000000"/>
                </a:solidFill>
                <a:effectLst/>
                <a:latin typeface="PT Sans"/>
              </a:rPr>
              <a:t>Фантазийный воротник Отдельной группой можно выделить фантазийные воротники, которые сложно отнести к какому-либо существующему виду. Эти изделия имеют дизайнерскую отделку горловины и могут состоять из самых неожиданных деталей. Это идеальные виды воротников на платье, кофточку и блузку</a:t>
            </a:r>
            <a:endParaRPr lang="ru-RU" sz="2000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виды воротников рубаше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виды воротников рубашек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629" y="2103120"/>
            <a:ext cx="3536950" cy="353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6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00942"/>
            <a:ext cx="10058400" cy="821802"/>
          </a:xfrm>
        </p:spPr>
        <p:txBody>
          <a:bodyPr/>
          <a:lstStyle/>
          <a:p>
            <a:r>
              <a:rPr lang="ru-RU" dirty="0"/>
              <a:t>Фантазийный воротник 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069848" y="1122744"/>
            <a:ext cx="4754880" cy="1451039"/>
          </a:xfrm>
        </p:spPr>
        <p:txBody>
          <a:bodyPr>
            <a:normAutofit/>
          </a:bodyPr>
          <a:lstStyle/>
          <a:p>
            <a:r>
              <a:rPr lang="ru-RU" dirty="0"/>
              <a:t>Воротник-бант – завязывающаяся деталь, выглядит женственно и усиливает романтичность образа.</a:t>
            </a:r>
          </a:p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2761" r="7976" b="21430"/>
          <a:stretch/>
        </p:blipFill>
        <p:spPr>
          <a:xfrm>
            <a:off x="1319514" y="2573783"/>
            <a:ext cx="3182062" cy="3942764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6373368" y="1122744"/>
            <a:ext cx="4754880" cy="1591670"/>
          </a:xfrm>
        </p:spPr>
        <p:txBody>
          <a:bodyPr>
            <a:normAutofit fontScale="70000" lnSpcReduction="20000"/>
          </a:bodyPr>
          <a:lstStyle/>
          <a:p>
            <a:pPr marL="182880" lvl="0" indent="-182880" algn="l">
              <a:spcBef>
                <a:spcPts val="900"/>
              </a:spcBef>
              <a:buClr>
                <a:prstClr val="black">
                  <a:lumMod val="85000"/>
                  <a:lumOff val="15000"/>
                </a:prstClr>
              </a:buClr>
              <a:buFont typeface="Garamond" pitchFamily="18" charset="0"/>
              <a:buChar char="◦"/>
            </a:pPr>
            <a:r>
              <a:rPr lang="ru-RU" sz="2400" dirty="0">
                <a:solidFill>
                  <a:prstClr val="black"/>
                </a:solidFill>
              </a:rPr>
              <a:t>Жабо – по сути, это любой стояче-отложной воротник, декорированный по полочке вертикальными воланами из тонкой или кружевной ткани. Типично в романтичных блузах, созданных для женщин.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-3821" b="32042"/>
          <a:stretch/>
        </p:blipFill>
        <p:spPr>
          <a:xfrm>
            <a:off x="7101574" y="2573783"/>
            <a:ext cx="4009400" cy="394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2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Фантазийный воротник 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fontAlgn="base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6211323" y="2115818"/>
            <a:ext cx="4754880" cy="64008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513" y="2055678"/>
            <a:ext cx="3542818" cy="35428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323" y="2115818"/>
            <a:ext cx="4762500" cy="3571875"/>
          </a:xfrm>
          <a:prstGeom prst="rect">
            <a:avLst/>
          </a:prstGeom>
        </p:spPr>
      </p:pic>
      <p:sp>
        <p:nvSpPr>
          <p:cNvPr id="11" name="Объект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363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414347"/>
                </a:solidFill>
                <a:latin typeface="inherit"/>
              </a:rPr>
              <a:t>Капюшон</a:t>
            </a:r>
            <a:r>
              <a:rPr lang="ru-RU" sz="2400" dirty="0">
                <a:solidFill>
                  <a:srgbClr val="414347"/>
                </a:solidFill>
                <a:latin typeface="inherit"/>
              </a:rPr>
              <a:t> тоже является модификацией воротника, выполняет функцию укрывания головы в холодную, ветреную или дождливую погоду.</a:t>
            </a:r>
          </a:p>
          <a:p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63787" y="492101"/>
            <a:ext cx="4386805" cy="610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73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914" y="289367"/>
            <a:ext cx="9566551" cy="629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73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69848" y="338542"/>
            <a:ext cx="10058400" cy="1050420"/>
          </a:xfrm>
        </p:spPr>
        <p:txBody>
          <a:bodyPr>
            <a:normAutofit fontScale="90000"/>
          </a:bodyPr>
          <a:lstStyle/>
          <a:p>
            <a:r>
              <a:rPr lang="ru-RU" dirty="0"/>
              <a:t>Форма лица и выбор воротника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1069848" y="1388962"/>
            <a:ext cx="4754880" cy="1325452"/>
          </a:xfrm>
        </p:spPr>
        <p:txBody>
          <a:bodyPr>
            <a:normAutofit fontScale="77500" lnSpcReduction="20000"/>
          </a:bodyPr>
          <a:lstStyle/>
          <a:p>
            <a:r>
              <a:rPr lang="ru-RU" sz="2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Обладательницам вытянутой формы лица стоит присмотреться к классическим и ажурным моделям воротничков со скругленными концами</a:t>
            </a:r>
            <a:r>
              <a:rPr lang="ru-RU" sz="4800" dirty="0">
                <a:solidFill>
                  <a:prstClr val="black">
                    <a:lumMod val="85000"/>
                    <a:lumOff val="15000"/>
                  </a:prstClr>
                </a:solidFill>
              </a:rPr>
              <a:t>.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74921" y="3257603"/>
            <a:ext cx="5449617" cy="2518164"/>
          </a:xfrm>
          <a:prstGeom prst="rect">
            <a:avLst/>
          </a:prstGeom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6373368" y="1388962"/>
            <a:ext cx="4754880" cy="1325452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>
                <a:solidFill>
                  <a:srgbClr val="333333"/>
                </a:solidFill>
                <a:latin typeface="Arial" panose="020B0604020202020204" pitchFamily="34" charset="0"/>
              </a:rPr>
              <a:t>Круглолицым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 девушкам лучше отдать предпочтение воротникам с заостренными краями, потому что мягкие и плавные линии будут подчеркивать форму лица и придавать немного провинциальный вид. 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73368" y="3257603"/>
            <a:ext cx="5427416" cy="252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6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6800" y="927279"/>
            <a:ext cx="10058400" cy="5107761"/>
          </a:xfrm>
        </p:spPr>
        <p:txBody>
          <a:bodyPr>
            <a:normAutofit lnSpcReduction="10000"/>
          </a:bodyPr>
          <a:lstStyle/>
          <a:p>
            <a:r>
              <a:rPr lang="ru-RU" sz="3600" b="1" dirty="0"/>
              <a:t>Воротник </a:t>
            </a:r>
            <a:r>
              <a:rPr lang="ru-RU" sz="3600" dirty="0"/>
              <a:t>– это деталь плечевой одежды, расположенная у основания шеи, имеющая разнообразную форму</a:t>
            </a:r>
          </a:p>
          <a:p>
            <a:r>
              <a:rPr lang="ru-RU" sz="3600" dirty="0"/>
              <a:t>Воротник является важной деталью в решении художественного образа одежды, в некоторых случаях он выполняет теплозащитную функцию, являясь составляющей комфортности </a:t>
            </a:r>
            <a:r>
              <a:rPr lang="ru-RU" sz="3600" dirty="0" smtClean="0"/>
              <a:t>изделия</a:t>
            </a:r>
            <a:r>
              <a:rPr lang="en-US" sz="3600" dirty="0" smtClean="0"/>
              <a:t>/</a:t>
            </a:r>
            <a:endParaRPr lang="ru-RU" sz="36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409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Длина шеи и выбор воротника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9847" y="1678329"/>
            <a:ext cx="9949252" cy="1215342"/>
          </a:xfrm>
        </p:spPr>
        <p:txBody>
          <a:bodyPr>
            <a:normAutofit/>
          </a:bodyPr>
          <a:lstStyle/>
          <a:p>
            <a:pPr algn="l" fontAlgn="base"/>
            <a:r>
              <a:rPr lang="ru-RU" dirty="0">
                <a:solidFill>
                  <a:srgbClr val="FF0000"/>
                </a:solidFill>
                <a:latin typeface="inherit"/>
              </a:rPr>
              <a:t>Длина шеи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 также влияет на выбор формы воротничка.</a:t>
            </a:r>
          </a:p>
          <a:p>
            <a:pPr algn="l" fontAlgn="base"/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При </a:t>
            </a:r>
            <a:r>
              <a:rPr lang="ru-RU" b="1" dirty="0">
                <a:solidFill>
                  <a:srgbClr val="333333"/>
                </a:solidFill>
                <a:latin typeface="inherit"/>
              </a:rPr>
              <a:t>короткой шее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 подойдут плоские воротнички, обладательницам </a:t>
            </a:r>
            <a:r>
              <a:rPr lang="ru-RU" b="1" dirty="0">
                <a:solidFill>
                  <a:srgbClr val="333333"/>
                </a:solidFill>
                <a:latin typeface="inherit"/>
              </a:rPr>
              <a:t>длинной шеи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 следует выбирать высокие воротники-стойки, воротнички на стойке.</a:t>
            </a:r>
          </a:p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972799" y="2860602"/>
            <a:ext cx="7648141" cy="3466617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620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0038" y="341652"/>
            <a:ext cx="7806868" cy="627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7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Задание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Записать определение воротника, схемы по видам воротника</a:t>
            </a:r>
          </a:p>
          <a:p>
            <a:r>
              <a:rPr lang="ru-RU" b="1" dirty="0" smtClean="0"/>
              <a:t>Сделать зарисовки воротников с подписью каждого с 1 по 15 слайд</a:t>
            </a:r>
          </a:p>
          <a:p>
            <a:endParaRPr lang="ru-RU" b="1" dirty="0"/>
          </a:p>
          <a:p>
            <a:pPr marL="0" indent="0" algn="ctr">
              <a:buNone/>
            </a:pPr>
            <a:r>
              <a:rPr lang="ru-RU" sz="3200" dirty="0" smtClean="0"/>
              <a:t>Сдать задание до 15 января Ольге Валерьевне</a:t>
            </a:r>
          </a:p>
          <a:p>
            <a:pPr marL="0" indent="0" algn="ctr">
              <a:buNone/>
            </a:pPr>
            <a:r>
              <a:rPr lang="ru-RU" sz="3200" dirty="0" smtClean="0"/>
              <a:t>По </a:t>
            </a:r>
            <a:r>
              <a:rPr lang="en-US" sz="3200" dirty="0" smtClean="0"/>
              <a:t>WhatsApp 8908 633 9595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779904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</a:rPr>
              <a:t>История воротника</a:t>
            </a:r>
            <a:endParaRPr lang="ru-RU" sz="18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465025" y="2192999"/>
            <a:ext cx="3046659" cy="374808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066800" y="2230996"/>
            <a:ext cx="484663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Появление в Европе. В европейских странах этот элемент одежды появился после Крестовых походов. Первые модели изготавливались на проволочных каркасах, например объемный воротник-стойка. Он появился в мире моды в XIV веке и стал неотъемлемой частью мужских костюмов. Время шло, все менялось, менялась и форма воротников. В XVI веке воротники начали делать более комфортными, кроме того, они стали бессменным атрибутом различной женской одежды.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059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-607"/>
            <a:ext cx="9144000" cy="6859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110" y="1632205"/>
            <a:ext cx="7059780" cy="12680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6110" y="3315307"/>
            <a:ext cx="1127858" cy="29141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5493" y="3315307"/>
            <a:ext cx="1127858" cy="29141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4815" y="2960927"/>
            <a:ext cx="329213" cy="524301"/>
          </a:xfrm>
          <a:prstGeom prst="rect">
            <a:avLst/>
          </a:prstGeom>
        </p:spPr>
      </p:pic>
      <p:cxnSp>
        <p:nvCxnSpPr>
          <p:cNvPr id="8" name="Прямая со стрелкой 7"/>
          <p:cNvCxnSpPr/>
          <p:nvPr/>
        </p:nvCxnSpPr>
        <p:spPr>
          <a:xfrm>
            <a:off x="3130036" y="2960927"/>
            <a:ext cx="3" cy="316887"/>
          </a:xfrm>
          <a:prstGeom prst="straightConnector1">
            <a:avLst/>
          </a:prstGeom>
          <a:noFill/>
          <a:ln w="38100" cap="flat" cmpd="sng" algn="ctr">
            <a:solidFill>
              <a:srgbClr val="9BBB59">
                <a:lumMod val="50000"/>
              </a:srgbClr>
            </a:solidFill>
            <a:prstDash val="solid"/>
            <a:tailEnd type="arrow"/>
          </a:ln>
          <a:effectLst/>
        </p:spPr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6925" y="3208966"/>
            <a:ext cx="1127858" cy="311532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004036" y="3315307"/>
            <a:ext cx="1071570" cy="2857520"/>
          </a:xfrm>
          <a:prstGeom prst="rect">
            <a:avLst/>
          </a:prstGeom>
          <a:solidFill>
            <a:srgbClr val="9BBB59">
              <a:lumMod val="60000"/>
              <a:lumOff val="40000"/>
            </a:srgbClr>
          </a:solidFill>
          <a:ln w="25400" cap="flat" cmpd="sng" algn="ctr">
            <a:solidFill>
              <a:srgbClr val="9BBB59">
                <a:lumMod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vert27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Плосколежачие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558984" y="3337869"/>
            <a:ext cx="1071570" cy="2857520"/>
          </a:xfrm>
          <a:prstGeom prst="rect">
            <a:avLst/>
          </a:prstGeom>
          <a:solidFill>
            <a:srgbClr val="9BBB59">
              <a:lumMod val="60000"/>
              <a:lumOff val="40000"/>
            </a:srgbClr>
          </a:solidFill>
          <a:ln w="25400" cap="flat" cmpd="sng" algn="ctr">
            <a:solidFill>
              <a:srgbClr val="9BBB59">
                <a:lumMod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vert27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Фантази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1000" y="2960927"/>
            <a:ext cx="329213" cy="52430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0724" y="2946598"/>
            <a:ext cx="329213" cy="52430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45271" y="2946599"/>
            <a:ext cx="329213" cy="52430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9971" y="2135707"/>
            <a:ext cx="6572058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3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29254" y="1007536"/>
            <a:ext cx="8001056" cy="1000132"/>
          </a:xfrm>
          <a:prstGeom prst="rect">
            <a:avLst/>
          </a:prstGeom>
          <a:solidFill>
            <a:srgbClr val="9BBB59">
              <a:lumMod val="60000"/>
              <a:lumOff val="40000"/>
            </a:srgbClr>
          </a:solidFill>
          <a:ln w="25400" cap="flat" cmpd="sng" algn="ctr">
            <a:solidFill>
              <a:srgbClr val="9BBB59">
                <a:lumMod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ru-RU" sz="28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 способу совмещения с горловиной</a:t>
            </a:r>
          </a:p>
          <a:p>
            <a:pPr lvl="0" algn="ctr"/>
            <a:r>
              <a:rPr lang="ru-RU" sz="28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выделяют несколько видов воротников: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423" y="2893785"/>
            <a:ext cx="2054530" cy="90838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46817" y="2893785"/>
            <a:ext cx="3357586" cy="1000132"/>
          </a:xfrm>
          <a:prstGeom prst="rect">
            <a:avLst/>
          </a:prstGeom>
          <a:solidFill>
            <a:srgbClr val="9BBB59">
              <a:lumMod val="60000"/>
              <a:lumOff val="40000"/>
            </a:srgbClr>
          </a:solidFill>
          <a:ln w="25400" cap="flat" cmpd="sng" algn="ctr">
            <a:solidFill>
              <a:srgbClr val="9BBB59">
                <a:lumMod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Цельнокроенный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с деталями изделия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6657036" y="2007668"/>
            <a:ext cx="3118804" cy="723337"/>
          </a:xfrm>
          <a:prstGeom prst="straightConnector1">
            <a:avLst/>
          </a:prstGeom>
          <a:noFill/>
          <a:ln w="38100" cap="flat" cmpd="sng" algn="ctr">
            <a:solidFill>
              <a:srgbClr val="9BBB59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7" name="Прямая со стрелкой 6"/>
          <p:cNvCxnSpPr/>
          <p:nvPr/>
        </p:nvCxnSpPr>
        <p:spPr>
          <a:xfrm flipH="1">
            <a:off x="1732344" y="2022136"/>
            <a:ext cx="2660824" cy="708870"/>
          </a:xfrm>
          <a:prstGeom prst="straightConnector1">
            <a:avLst/>
          </a:prstGeom>
          <a:noFill/>
          <a:ln w="38100" cap="flat" cmpd="sng" algn="ctr">
            <a:solidFill>
              <a:srgbClr val="9BBB59">
                <a:lumMod val="50000"/>
              </a:srgbClr>
            </a:solidFill>
            <a:prstDash val="solid"/>
            <a:tailEnd type="arrow"/>
          </a:ln>
          <a:effectLst/>
        </p:spPr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267" y="2873528"/>
            <a:ext cx="2176461" cy="908383"/>
          </a:xfrm>
          <a:prstGeom prst="rect">
            <a:avLst/>
          </a:prstGeom>
        </p:spPr>
      </p:pic>
      <p:cxnSp>
        <p:nvCxnSpPr>
          <p:cNvPr id="12" name="Прямая со стрелкой 11"/>
          <p:cNvCxnSpPr/>
          <p:nvPr/>
        </p:nvCxnSpPr>
        <p:spPr>
          <a:xfrm flipH="1">
            <a:off x="5697685" y="2117985"/>
            <a:ext cx="55849" cy="563454"/>
          </a:xfrm>
          <a:prstGeom prst="straightConnector1">
            <a:avLst/>
          </a:prstGeom>
          <a:noFill/>
          <a:ln w="38100" cap="flat" cmpd="sng" algn="ctr">
            <a:solidFill>
              <a:srgbClr val="9BBB59">
                <a:lumMod val="50000"/>
              </a:srgbClr>
            </a:solidFill>
            <a:prstDash val="solid"/>
            <a:tailEnd type="arrow"/>
          </a:ln>
          <a:effectLst/>
        </p:spPr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176" y="4133886"/>
            <a:ext cx="2322777" cy="472480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3168" y="4056696"/>
            <a:ext cx="2542252" cy="472480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3267" y="3955270"/>
            <a:ext cx="2395936" cy="472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3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http://prosdo.ru/ouazob/%D0%9F%D0%BB%D0%B0%D0%BD%20%D0%BB%D0%B5%D0%BA%D1%86%D0%B8%D0%B8:%20%D0%9A%D0%BB%D0%B0%D1%81%D1%81%D0%B8%D1%84%D0%B8%D0%BA%D0%B0%D1%86%D0%B8%D1%8F%20%D1%84%D0%BE%D1%80%D0%BC%20%D0%B8%20%D0%BA%D0%BE%D0%BD%D1%81%D1%82%D1%80%D1%83%D0%BA%D1%86%D0%B8%D0%B9%20%D0%B2%D0%BE%D1%80%D0%BE%D1%82%D0%BD%D0%B8%D0%BA%D0%BE%D0%B2.%20%D0%92%D0%B7%D0%B0%D0%B8%D0%BC%D0%BE%D1%81%D0%B2%D1%8F%D0%B7%D1%8C%20%D0%BF%D0%B0%D1%80%D0%B0%D0%BC%D0%B5%D1%82%D1%80%D0%BE%D0%B2%20%D0%B2%D0%BE%D1%80%D0%BE%D1%82%D0%BD%D0%B8%D0%BA%D0%B0%20%D0%B8%20%D0%B3%D0%BE%D1%80%D0%BB%D0%BE%D0%B2%D0%B8%D0%BD%D1%8B,%20%D1%81%D1%82%D0%BE%D0%B9%D0%BA%D0%B8%20%D0%B8%20%D0%BE%D1%82%D0%BB%D0%B5%D1%82%D0%B0b/122916_html_m6c8bc7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775" y="355926"/>
            <a:ext cx="8085809" cy="620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5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Отложные</a:t>
            </a:r>
            <a:br>
              <a:rPr lang="ru-RU" dirty="0"/>
            </a:b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86137" y="1782501"/>
            <a:ext cx="5338591" cy="4560426"/>
          </a:xfrm>
        </p:spPr>
        <p:txBody>
          <a:bodyPr>
            <a:noAutofit/>
          </a:bodyPr>
          <a:lstStyle/>
          <a:p>
            <a:pPr fontAlgn="base"/>
            <a:r>
              <a:rPr lang="ru-RU" sz="2400" dirty="0" smtClean="0"/>
              <a:t>Характерны </a:t>
            </a:r>
            <a:r>
              <a:rPr lang="ru-RU" sz="2400" dirty="0"/>
              <a:t>для детской и женской одежды. Делают образ милым. Применение этого кроя очень зависит от влияний моды.</a:t>
            </a:r>
          </a:p>
          <a:p>
            <a:pPr fontAlgn="base"/>
            <a:r>
              <a:rPr lang="ru-RU" sz="2400" dirty="0"/>
              <a:t>«Питер </a:t>
            </a:r>
            <a:r>
              <a:rPr lang="ru-RU" sz="2400" dirty="0" err="1"/>
              <a:t>Пэн</a:t>
            </a:r>
            <a:r>
              <a:rPr lang="ru-RU" sz="2400" dirty="0"/>
              <a:t>» – обычно широкий воротник c плоским отлетом круглой формы. Назван в честь одноименного героя литературного произведения, появился в 1904 г.</a:t>
            </a:r>
          </a:p>
          <a:p>
            <a:endParaRPr lang="ru-RU" sz="2400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4" name="Picture 6" descr="Воротник &quot;Питер Пэн&quot;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439" y="1772520"/>
            <a:ext cx="4812081" cy="481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3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578734"/>
            <a:ext cx="10058400" cy="784813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</a:rPr>
              <a:t>Отложные</a:t>
            </a:r>
            <a:b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9848" y="1527858"/>
            <a:ext cx="4754880" cy="1186556"/>
          </a:xfrm>
        </p:spPr>
        <p:txBody>
          <a:bodyPr>
            <a:normAutofit/>
          </a:bodyPr>
          <a:lstStyle/>
          <a:p>
            <a:pPr algn="just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14347"/>
                </a:solidFill>
                <a:latin typeface="inherit"/>
              </a:rPr>
              <a:t>Гюйс (матросский) – широкий воротник с углами прямоугольной формы. Имеет связь с морской униформой.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73368" y="1527859"/>
            <a:ext cx="4754880" cy="1186556"/>
          </a:xfrm>
        </p:spPr>
        <p:txBody>
          <a:bodyPr>
            <a:normAutofit/>
          </a:bodyPr>
          <a:lstStyle/>
          <a:p>
            <a:pPr algn="just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14347"/>
                </a:solidFill>
                <a:latin typeface="inherit"/>
              </a:rPr>
              <a:t>«Берта» – характеризуется широким отлетом, закрывающим плечи. Создает ретро-образ.</a:t>
            </a:r>
          </a:p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l="-2722" r="1" b="37390"/>
          <a:stretch/>
        </p:blipFill>
        <p:spPr>
          <a:xfrm>
            <a:off x="6627815" y="2774554"/>
            <a:ext cx="4245985" cy="3881964"/>
          </a:xfrm>
          <a:prstGeom prst="rect">
            <a:avLst/>
          </a:prstGeom>
        </p:spPr>
      </p:pic>
      <p:pic>
        <p:nvPicPr>
          <p:cNvPr id="8194" name="Picture 2" descr="Воротник &quot;Гюйс&quot;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11" b="21447"/>
          <a:stretch/>
        </p:blipFill>
        <p:spPr bwMode="auto">
          <a:xfrm>
            <a:off x="1194120" y="2714414"/>
            <a:ext cx="3967115" cy="394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52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787078"/>
            <a:ext cx="10058400" cy="37039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</a:rPr>
              <a:t>Отложные</a:t>
            </a:r>
            <a:b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9848" y="1412111"/>
            <a:ext cx="4754880" cy="1302303"/>
          </a:xfrm>
        </p:spPr>
        <p:txBody>
          <a:bodyPr>
            <a:normAutofit/>
          </a:bodyPr>
          <a:lstStyle/>
          <a:p>
            <a:pPr algn="just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14347"/>
                </a:solidFill>
                <a:latin typeface="inherit"/>
              </a:rPr>
              <a:t>Апаш – распашной с широкими острыми углами. Исторически появился в мужской одежде как знак свободы (носился без галстука).</a:t>
            </a:r>
          </a:p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69975" y="2845453"/>
            <a:ext cx="4754563" cy="3021294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73368" y="1412111"/>
            <a:ext cx="4754880" cy="1302303"/>
          </a:xfrm>
        </p:spPr>
        <p:txBody>
          <a:bodyPr>
            <a:normAutofit fontScale="92500" lnSpcReduction="20000"/>
          </a:bodyPr>
          <a:lstStyle/>
          <a:p>
            <a:pPr marL="182880" lvl="0" indent="-182880" algn="l">
              <a:spcBef>
                <a:spcPts val="900"/>
              </a:spcBef>
              <a:buClr>
                <a:prstClr val="black">
                  <a:lumMod val="85000"/>
                  <a:lumOff val="15000"/>
                </a:prstClr>
              </a:buClr>
              <a:buFont typeface="Garamond" pitchFamily="18" charset="0"/>
              <a:buChar char="◦"/>
            </a:pPr>
            <a:r>
              <a:rPr lang="ru-RU" dirty="0">
                <a:solidFill>
                  <a:prstClr val="black"/>
                </a:solidFill>
              </a:rPr>
              <a:t>Английский – самый привычный и распространенный вид в пиджаках, дополнен отложными лацканами. Характерен для моделей в классическом стиле.</a:t>
            </a:r>
          </a:p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947432" y="2755900"/>
            <a:ext cx="3607323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44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Савон</Template>
  <TotalTime>278</TotalTime>
  <Words>531</Words>
  <Application>Microsoft Office PowerPoint</Application>
  <PresentationFormat>Широкоэкранный</PresentationFormat>
  <Paragraphs>47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Calibri</vt:lpstr>
      <vt:lpstr>Century Gothic</vt:lpstr>
      <vt:lpstr>Garamond</vt:lpstr>
      <vt:lpstr>inherit</vt:lpstr>
      <vt:lpstr>PT Sans</vt:lpstr>
      <vt:lpstr>Savon</vt:lpstr>
      <vt:lpstr>Виды воротников</vt:lpstr>
      <vt:lpstr>Презентация PowerPoint</vt:lpstr>
      <vt:lpstr>История воротника</vt:lpstr>
      <vt:lpstr>Презентация PowerPoint</vt:lpstr>
      <vt:lpstr>Презентация PowerPoint</vt:lpstr>
      <vt:lpstr>Презентация PowerPoint</vt:lpstr>
      <vt:lpstr>Отложные </vt:lpstr>
      <vt:lpstr>Отложные </vt:lpstr>
      <vt:lpstr>Отложные </vt:lpstr>
      <vt:lpstr>Шалевый – стояче-отложной женский воротник с отлетом мягкой формы. Верхняя деталь выкраивается в продолжении подборта. Характерен для женских жакетов, пальто. Встречается в халатах и платьях с запашным бортом. </vt:lpstr>
      <vt:lpstr>Пиджачный воротник </vt:lpstr>
      <vt:lpstr>Стояче-отложные</vt:lpstr>
      <vt:lpstr>Воротник-стойка</vt:lpstr>
      <vt:lpstr>Фантазийный воротник </vt:lpstr>
      <vt:lpstr>Фантазийный воротник </vt:lpstr>
      <vt:lpstr>Фантазийный воротник </vt:lpstr>
      <vt:lpstr>Презентация PowerPoint</vt:lpstr>
      <vt:lpstr>Презентация PowerPoint</vt:lpstr>
      <vt:lpstr>Форма лица и выбор воротника</vt:lpstr>
      <vt:lpstr>Длина шеи и выбор воротника</vt:lpstr>
      <vt:lpstr>Презентация PowerPoint</vt:lpstr>
      <vt:lpstr>Задание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ELENA</dc:creator>
  <cp:lastModifiedBy>User</cp:lastModifiedBy>
  <cp:revision>30</cp:revision>
  <dcterms:created xsi:type="dcterms:W3CDTF">2018-02-12T13:28:31Z</dcterms:created>
  <dcterms:modified xsi:type="dcterms:W3CDTF">2021-01-12T05:31:35Z</dcterms:modified>
</cp:coreProperties>
</file>