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3" r:id="rId5"/>
    <p:sldId id="271" r:id="rId6"/>
    <p:sldId id="265" r:id="rId7"/>
    <p:sldId id="269" r:id="rId8"/>
    <p:sldId id="270" r:id="rId9"/>
    <p:sldId id="266" r:id="rId10"/>
    <p:sldId id="267" r:id="rId11"/>
    <p:sldId id="268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5B647-05FE-4D16-8028-51B2C9432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37A63-5855-408C-B347-E47CE610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EB22C-AC9C-4C70-88C8-29A39436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10130A-3D4A-4896-9292-02177E36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2B181-36ED-4A67-9522-8EFF0183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2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4BFAF-00A5-4AD6-9592-EDFB40A4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4F73E-EC71-4AB3-BDAF-AFED52F6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91470-E440-4E44-A2BE-278BE9B2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3355F-83CD-47AE-82F5-1723A51D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09065-50B5-481D-B334-B1684778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9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140119-40CA-4859-B190-42F0BD3E0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921FF-79A8-4391-ABFF-0677E172F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BFAC9-53B0-4429-AB0D-1E0857AF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D2F50-2711-4CC2-9DB7-8C6D55F1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BAAF-7075-410B-AFE6-538CEB78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0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999EC-9A3B-462A-A586-668D4EC7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55197-9935-473D-86AB-D766A62E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6D4ABB-2FE5-4058-A00E-2AA21A09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8DC34-208E-4420-906C-428008C8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1E7A9-FC21-4DEF-AF5D-FCB59751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4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F871C-DF44-4B21-B65F-67260B94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1EBF8C-4678-4C72-980C-1255554D8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45C15-BD6B-4399-8EDA-7172CDB6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59CBE-85F2-495E-9E67-1EB071D1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75D3D-37AF-4703-ADCB-F8D05E31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7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19C47-B55F-4499-A126-0D688332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76FA3-4FC3-44CF-A969-B256520BA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B47F8-D677-400B-BD3C-62657EEAD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A2E728-BCE4-4459-B15A-6E4C8334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3FB4F-8B0F-423B-8587-C8C7E897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5A5F84-BFB8-42C7-9ADE-6F1071E8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7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BE402-75B4-47F3-9A40-2897AC3D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5C2AE5-90DD-41EE-8BAC-A7054CA94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3ED8D1-30AA-4E53-868D-DFB8BD3EE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0DFE14-1CF6-46B5-86C2-E21102C65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534EF6-9884-4F4B-AA07-0FE585CA0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2DAAE5-F9F0-401E-959E-2E3D035E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C7E8D2-5C89-4B51-837F-A85E4885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1877C8-13FF-4892-8E70-8C4DE36A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E0541-C324-450E-947F-764929E3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9308DB-4C7C-4FF1-8604-C5B3866D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8DD264-8BD1-483E-A345-AFC61669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FE5FED-F109-4B78-875B-63F0CCDB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29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E69601-3878-41D9-A90C-11841F5D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1AB63A-6CE9-4819-B6D0-0E5C7B22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B7A38-3760-4D9E-B3E7-67AA65A2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4FB68-6A7D-48B2-B7B2-29E606B0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01CE8D-AFE5-468F-82BA-263039434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5913E2-0C24-4A1F-84F7-BF39788D0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74C3CE-7BFA-4B93-BD01-65032E51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6875CB-43ED-4B15-B3C1-B76F0B61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19BB-E872-436C-A3C4-3C082E9F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7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4BDB7-B538-4D63-9105-369AE702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1CEDA4-545F-41B9-95A2-307FA0CBE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778C57-EBC3-4104-A16C-E69588B4C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34C04-CC68-43F3-B985-8FE3EB48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993EE0-F18D-450A-BA88-A92E3E9B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307DCF-D4D1-4D50-8E71-754D91DA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4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F77F1-2D7C-4CB6-8A06-60A1568AB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435FD5-CDEF-49A4-B6DB-31CD35A95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FEB27-ACA6-4328-8CD7-0FEBC4EEE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5139E-5A91-43AB-9662-2B03BC0A6C4A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BA3484-72F3-4409-A94D-7CB8D7A9D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8D387-42C4-42CA-A210-4F8D2CB8A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629B-657A-4953-AA5D-F2D56BAA9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6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15F8D-D251-4630-BBC8-89ADB9A3F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53171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Пластика человека.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D08019-DA77-4692-ACFB-75F3D0EAB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287" y="2190488"/>
            <a:ext cx="9144000" cy="1655762"/>
          </a:xfrm>
        </p:spPr>
        <p:txBody>
          <a:bodyPr/>
          <a:lstStyle/>
          <a:p>
            <a:r>
              <a:rPr lang="ru-RU" dirty="0"/>
              <a:t>Знакомство с условными пропорциями и</a:t>
            </a:r>
          </a:p>
          <a:p>
            <a:r>
              <a:rPr lang="ru-RU" dirty="0"/>
              <a:t>схемами построения фигуры человека .Статика </a:t>
            </a:r>
          </a:p>
          <a:p>
            <a:r>
              <a:rPr lang="ru-RU" dirty="0"/>
              <a:t>13\01\2021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2BA308-E220-4331-9121-B283ACFD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070" y="3737422"/>
            <a:ext cx="4049859" cy="26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3ACC5-5B2E-4C38-A060-7C743A6D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7" y="118323"/>
            <a:ext cx="10515600" cy="101802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4000" b="1" i="1" dirty="0"/>
              <a:t>Пропорции человеческой фигуры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A28343-E996-408E-BE82-136EB808F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676" y="1443884"/>
            <a:ext cx="6421265" cy="480599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6DA8CE-31F4-4B20-9D61-7F90D99ADAC0}"/>
              </a:ext>
            </a:extLst>
          </p:cNvPr>
          <p:cNvSpPr/>
          <p:nvPr/>
        </p:nvSpPr>
        <p:spPr>
          <a:xfrm>
            <a:off x="7332955" y="1951672"/>
            <a:ext cx="4020845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i="1" dirty="0"/>
              <a:t>В разные периоды жизни пропорции фигуры человека имеют свои особенности. Так, в детском возрасте голова помещается по высоте фигуры 5-6 раз, у подростка – 7 раз, у взрослого – 8 раз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5691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51AE-1DEB-4622-8D7B-51FEFF82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4" y="0"/>
            <a:ext cx="7466121" cy="1600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Задание 1: Нарисовать  фигуру  взрослого  человека женскую или мужскую  по передоложенной схеме.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Формат А-4, карандаш, фломастер.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C9DFA83-EDA3-419A-8EB5-46CDA23C1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2761" y="1782192"/>
            <a:ext cx="7466121" cy="4494319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dirty="0"/>
              <a:t>Для начала разделим лист А-4 вертикальной линией .</a:t>
            </a:r>
          </a:p>
          <a:p>
            <a:pPr marL="342900" indent="-342900">
              <a:buAutoNum type="arabicPeriod"/>
            </a:pPr>
            <a:r>
              <a:rPr lang="ru-RU" dirty="0"/>
              <a:t>Обозначаем верх и низ будущего изображения фигуры.</a:t>
            </a:r>
          </a:p>
          <a:p>
            <a:pPr marL="342900" indent="-342900">
              <a:buAutoNum type="arabicPeriod"/>
            </a:pPr>
            <a:r>
              <a:rPr lang="ru-RU" dirty="0"/>
              <a:t>Делим получившийся отрезок на две равные части.</a:t>
            </a:r>
          </a:p>
          <a:p>
            <a:pPr marL="342900" indent="-342900">
              <a:buAutoNum type="arabicPeriod"/>
            </a:pPr>
            <a:r>
              <a:rPr lang="ru-RU" dirty="0"/>
              <a:t>Затем каждую половинку еще пополам.</a:t>
            </a:r>
          </a:p>
          <a:p>
            <a:pPr marL="342900" indent="-342900">
              <a:buAutoNum type="arabicPeriod"/>
            </a:pPr>
            <a:r>
              <a:rPr lang="ru-RU" dirty="0"/>
              <a:t>И теперь каждый отрезок еще по полам .Получилось 8 одинаковых частей см слайд 12</a:t>
            </a:r>
          </a:p>
          <a:p>
            <a:pPr marL="342900" indent="-342900">
              <a:buAutoNum type="arabicPeriod"/>
            </a:pPr>
            <a:r>
              <a:rPr lang="ru-RU" dirty="0"/>
              <a:t>В верхней части рисуем голову. Голова имеет овальную форму.</a:t>
            </a:r>
          </a:p>
          <a:p>
            <a:pPr marL="342900" indent="-342900">
              <a:buAutoNum type="arabicPeriod"/>
            </a:pPr>
            <a:r>
              <a:rPr lang="ru-RU" dirty="0"/>
              <a:t>И далее по схеме. Во 2 части шея ,плечи.</a:t>
            </a:r>
          </a:p>
          <a:p>
            <a:pPr marL="342900" indent="-342900">
              <a:buAutoNum type="arabicPeriod"/>
            </a:pPr>
            <a:r>
              <a:rPr lang="ru-RU" dirty="0"/>
              <a:t>Затем туловище ,тазобедренный сустав, бедра, голень ступни ног.</a:t>
            </a:r>
          </a:p>
          <a:p>
            <a:pPr marL="342900" indent="-342900">
              <a:buAutoNum type="arabicPeriod"/>
            </a:pPr>
            <a:r>
              <a:rPr lang="ru-RU" dirty="0"/>
              <a:t>Рисуем руки. </a:t>
            </a:r>
            <a:r>
              <a:rPr lang="ru-RU" dirty="0" err="1"/>
              <a:t>Локоточки</a:t>
            </a:r>
            <a:r>
              <a:rPr lang="ru-RU" dirty="0"/>
              <a:t> должны быть на линии талии.</a:t>
            </a:r>
          </a:p>
          <a:p>
            <a:pPr marL="342900" indent="-342900">
              <a:buAutoNum type="arabicPeriod"/>
            </a:pPr>
            <a:r>
              <a:rPr lang="ru-RU" dirty="0"/>
              <a:t>Важно ,чтобы фигура была симметричной т.е. левая и правая часть фигуры должны быть </a:t>
            </a:r>
            <a:r>
              <a:rPr lang="ru-RU" dirty="0">
                <a:solidFill>
                  <a:srgbClr val="FF0000"/>
                </a:solidFill>
              </a:rPr>
              <a:t>одинаковыми.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Последний этап рисуем прическу и придумываем одежду по вашему вкусу.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96691-978B-4851-9282-53F67544C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0"/>
          <a:stretch/>
        </p:blipFill>
        <p:spPr>
          <a:xfrm>
            <a:off x="8416031" y="556451"/>
            <a:ext cx="3535336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73419-D545-4C0F-92FA-F113471DB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2" r="5555" b="6828"/>
          <a:stretch/>
        </p:blipFill>
        <p:spPr>
          <a:xfrm>
            <a:off x="585728" y="625914"/>
            <a:ext cx="1232980" cy="17662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63C1F-F096-4B6E-AF28-08AD296E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1"/>
          <a:stretch/>
        </p:blipFill>
        <p:spPr>
          <a:xfrm>
            <a:off x="2303046" y="625915"/>
            <a:ext cx="1232979" cy="1766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D7F7A-C54E-4A11-829E-184B61F6E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4" r="20221" b="4675"/>
          <a:stretch/>
        </p:blipFill>
        <p:spPr>
          <a:xfrm>
            <a:off x="3923620" y="625914"/>
            <a:ext cx="1316351" cy="19423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133B89-1ABE-44CC-9ECD-D757513F5A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1"/>
          <a:stretch/>
        </p:blipFill>
        <p:spPr>
          <a:xfrm>
            <a:off x="5640937" y="684121"/>
            <a:ext cx="1333444" cy="1942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F3FCA9-777C-41E4-A4A3-435E682429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8" t="5363" r="8632"/>
          <a:stretch/>
        </p:blipFill>
        <p:spPr>
          <a:xfrm>
            <a:off x="7208687" y="684121"/>
            <a:ext cx="1287852" cy="1962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7DF57-A5EC-41E5-9155-E510A6F074F5}"/>
              </a:ext>
            </a:extLst>
          </p:cNvPr>
          <p:cNvSpPr txBox="1"/>
          <p:nvPr/>
        </p:nvSpPr>
        <p:spPr>
          <a:xfrm>
            <a:off x="4633761" y="204186"/>
            <a:ext cx="268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Поэтапность выполнения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45EE2-2B0B-429A-AF92-81F1130D43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53" t="10862" r="10505"/>
          <a:stretch/>
        </p:blipFill>
        <p:spPr>
          <a:xfrm>
            <a:off x="8762789" y="761029"/>
            <a:ext cx="1212958" cy="19629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118C2-1D72-4ABA-B368-D037D554BE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55" t="2977" r="13148"/>
          <a:stretch/>
        </p:blipFill>
        <p:spPr>
          <a:xfrm>
            <a:off x="684228" y="3819723"/>
            <a:ext cx="1618818" cy="25696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F0ECF9-5995-429C-9AE1-C9B785B7D4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86" r="6598"/>
          <a:stretch/>
        </p:blipFill>
        <p:spPr>
          <a:xfrm>
            <a:off x="2769554" y="3911658"/>
            <a:ext cx="1618818" cy="24776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F0A7BE-E4D8-4C86-B2F6-C70246AD0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69" r="22305" b="7504"/>
          <a:stretch/>
        </p:blipFill>
        <p:spPr>
          <a:xfrm>
            <a:off x="4866885" y="3819723"/>
            <a:ext cx="1450700" cy="25696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444BAE-E920-412C-A77A-6ECA03AB45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4927"/>
          <a:stretch/>
        </p:blipFill>
        <p:spPr>
          <a:xfrm>
            <a:off x="6578187" y="3780186"/>
            <a:ext cx="1618818" cy="2601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8807FA-6097-4931-B5D6-B1E04872C5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176" t="2977" r="17149"/>
          <a:stretch/>
        </p:blipFill>
        <p:spPr>
          <a:xfrm>
            <a:off x="8457607" y="3819723"/>
            <a:ext cx="1341024" cy="26018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FDAF24-9B32-4ED4-84A9-81667E8DF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2937" y="2294482"/>
            <a:ext cx="1858258" cy="24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9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1FB6FE-8A7E-4849-8594-FBCAF457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40" y="226379"/>
            <a:ext cx="9236368" cy="156691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Задание 2:Нарисовать  фигуру ребенка    по передоложенной схеме, аналогично как и фигуру  взрослого человека.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Формат А-4, карандаш, фломастер. Придумать и  нарисовать одежду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D903B2-030C-4D34-BF4A-57EE609E06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13" t="6809" r="72507"/>
          <a:stretch/>
        </p:blipFill>
        <p:spPr>
          <a:xfrm>
            <a:off x="9146118" y="1608194"/>
            <a:ext cx="1754157" cy="4916895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D53D7A5E-B9F3-4213-A350-B853AD0B5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0435" y="2039164"/>
            <a:ext cx="4541204" cy="381158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b="1" i="1" u="sng" dirty="0"/>
              <a:t>Рекомендации</a:t>
            </a:r>
          </a:p>
          <a:p>
            <a:pPr algn="ctr"/>
            <a:r>
              <a:rPr lang="ru-RU" sz="3200" b="1" i="1" dirty="0"/>
              <a:t>Делим лист на 6 равных частей и по  схеме, рисуем фигуру. Фигура должна быть на весь альбомный лист.</a:t>
            </a:r>
          </a:p>
          <a:p>
            <a:pPr algn="ctr"/>
            <a:r>
              <a:rPr lang="ru-RU" sz="3200" b="1" i="1" dirty="0"/>
              <a:t>Следите чтобы была симметрия фигуры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93C81-91EF-42A8-9A72-6F968C1B9151}"/>
              </a:ext>
            </a:extLst>
          </p:cNvPr>
          <p:cNvSpPr txBox="1"/>
          <p:nvPr/>
        </p:nvSpPr>
        <p:spPr>
          <a:xfrm>
            <a:off x="719092" y="5634962"/>
            <a:ext cx="802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</a:rPr>
              <a:t>У вас должно быть две работы на альбомных листах.</a:t>
            </a:r>
          </a:p>
          <a:p>
            <a:pPr algn="just"/>
            <a:r>
              <a:rPr lang="ru-RU" b="1" i="1" dirty="0">
                <a:solidFill>
                  <a:srgbClr val="FF0000"/>
                </a:solidFill>
              </a:rPr>
              <a:t>Выслать фото работы на этапе построения фигуры (без одежды</a:t>
            </a:r>
            <a:r>
              <a:rPr lang="ru-RU" dirty="0"/>
              <a:t>)</a:t>
            </a:r>
          </a:p>
          <a:p>
            <a:pPr algn="just"/>
            <a:r>
              <a:rPr lang="ru-RU" b="1" i="1" dirty="0">
                <a:solidFill>
                  <a:srgbClr val="FF0000"/>
                </a:solidFill>
              </a:rPr>
              <a:t>И на втором этапе в одежде. Последний срок сдачи работ пятница до 16.00 </a:t>
            </a:r>
          </a:p>
        </p:txBody>
      </p:sp>
    </p:spTree>
    <p:extLst>
      <p:ext uri="{BB962C8B-B14F-4D97-AF65-F5344CB8AC3E}">
        <p14:creationId xmlns:p14="http://schemas.microsoft.com/office/powerpoint/2010/main" val="45325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C0C42-A8F9-4E5F-BBDC-7824B176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Изображение человека в первобытные времена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AE9733-641A-48F2-947A-FB291CBFE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75" y="1825625"/>
            <a:ext cx="5801784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53F83-BD39-45B5-B602-D3EFAA5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44" y="2263806"/>
            <a:ext cx="5353991" cy="36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7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0ACF-2097-4E5E-B06D-7E16302F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Изображение фигуры человека в Египте.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2F31D0-3619-4D9A-80C0-79C6F280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723" y="1690688"/>
            <a:ext cx="3578335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01619-A5C5-481C-A31A-9BC7ED974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48" y="1609972"/>
            <a:ext cx="3151191" cy="4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2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2D11D-7B30-4C9F-80C3-621EC8E5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Изображение человека в Греции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2BA080-0B8B-40DD-B235-DCFB131C1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7870"/>
            <a:ext cx="3578956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54052-AA1B-4A8C-A6A7-E2942799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09" y="1872869"/>
            <a:ext cx="6383879" cy="42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B01EAD-AEA3-4C7E-BDB8-2735918CF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60" y="597963"/>
            <a:ext cx="435133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037947-D82B-43AB-A067-5D8BCAAB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96" y="514905"/>
            <a:ext cx="5821964" cy="4434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3F415-DB8A-475E-87D1-630DA3896AEF}"/>
              </a:ext>
            </a:extLst>
          </p:cNvPr>
          <p:cNvSpPr txBox="1"/>
          <p:nvPr/>
        </p:nvSpPr>
        <p:spPr>
          <a:xfrm>
            <a:off x="3897297" y="5388746"/>
            <a:ext cx="333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Серов Валентин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282718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FB071-E7EB-411C-AE86-EB9C78AA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Изображение фигуры в современном искусстве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662910-EEC0-45B1-BA07-43D490907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234" y="2141537"/>
            <a:ext cx="4355982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81769-DA57-4A1A-96FC-594D38A2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99" y="2006422"/>
            <a:ext cx="4621567" cy="46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4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4E10F-F6EA-495C-BFAF-82C0B64501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4000" b="1" i="1" dirty="0"/>
              <a:t>Фигура человека может быть нарисована в покое (статика)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D128C0D-BC01-4AEB-BA5F-100146F6E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9159" y="2003179"/>
            <a:ext cx="4370093" cy="4351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957366-1D51-4652-A5F6-3A8E10C2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74" y="2235831"/>
            <a:ext cx="2247900" cy="28479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44A30F-3FE2-4142-A237-5ABC891AF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347" y="2552926"/>
            <a:ext cx="2666850" cy="36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D8ED2-74A3-4404-8CC9-EBA6DF3596E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Фигура человека может быть изображена  в движении(динамика)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79708D-78D5-4AA1-96DA-2AE524A75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63" y="1887507"/>
            <a:ext cx="3479368" cy="30829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B157A-0D1E-43B7-9768-1513F04C7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86" y="1704571"/>
            <a:ext cx="3260006" cy="2291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D9EBED-4FE6-4B66-BBAF-72853E35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22" y="3775014"/>
            <a:ext cx="2764056" cy="3082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B8E6D-8601-4B58-9EF8-F3F06BDD4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689" y="3428999"/>
            <a:ext cx="4090771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2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FC4D-45E3-420C-ACA0-382E7495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589"/>
            <a:ext cx="10515600" cy="1018019"/>
          </a:xfrm>
          <a:solidFill>
            <a:srgbClr val="92D050"/>
          </a:solidFill>
        </p:spPr>
        <p:txBody>
          <a:bodyPr/>
          <a:lstStyle/>
          <a:p>
            <a:r>
              <a:rPr lang="ru-RU" b="1" i="1" dirty="0"/>
              <a:t>Человек </a:t>
            </a:r>
            <a:r>
              <a:rPr lang="ru-RU" sz="4000" b="1" i="1" dirty="0"/>
              <a:t>состоит</a:t>
            </a:r>
            <a:r>
              <a:rPr lang="ru-RU" b="1" i="1" dirty="0"/>
              <a:t> из скелета и мышц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1EA3BC-68F1-44D4-A6C0-869CEF73A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048" y="1497152"/>
            <a:ext cx="5805757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7F690-FBCB-441C-916E-809A8D823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66" y="2352582"/>
            <a:ext cx="5055847" cy="31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7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339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Пластика человека.</vt:lpstr>
      <vt:lpstr>Изображение человека в первобытные времена</vt:lpstr>
      <vt:lpstr>Изображение фигуры человека в Египте.</vt:lpstr>
      <vt:lpstr>Изображение человека в Греции</vt:lpstr>
      <vt:lpstr>Презентация PowerPoint</vt:lpstr>
      <vt:lpstr>Изображение фигуры в современном искусстве</vt:lpstr>
      <vt:lpstr>Фигура человека может быть нарисована в покое (статика)</vt:lpstr>
      <vt:lpstr>Фигура человека может быть изображена  в движении(динамика)</vt:lpstr>
      <vt:lpstr>Человек состоит из скелета и мышц</vt:lpstr>
      <vt:lpstr>Пропорции человеческой фигуры</vt:lpstr>
      <vt:lpstr>Задание 1: Нарисовать  фигуру  взрослого  человека женскую или мужскую  по передоложенной схеме. Формат А-4, карандаш, фломастер.</vt:lpstr>
      <vt:lpstr>Презентация PowerPoint</vt:lpstr>
      <vt:lpstr>Задание 2:Нарисовать  фигуру ребенка    по передоложенной схеме, аналогично как и фигуру  взрослого человека. Формат А-4, карандаш, фломастер. Придумать и  нарисовать одежду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Пластика человека.</dc:title>
  <dc:creator>анна захарова</dc:creator>
  <cp:lastModifiedBy>анна захарова</cp:lastModifiedBy>
  <cp:revision>14</cp:revision>
  <dcterms:created xsi:type="dcterms:W3CDTF">2021-01-11T05:29:05Z</dcterms:created>
  <dcterms:modified xsi:type="dcterms:W3CDTF">2021-01-13T08:40:09Z</dcterms:modified>
</cp:coreProperties>
</file>